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hkTHrNRmV9qbJMCgAyZmio0Nf/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1.xml"/><Relationship Id="rId37" Type="http://schemas.openxmlformats.org/officeDocument/2006/relationships/font" Target="fonts/Barlow-regular.fntdata"/><Relationship Id="rId14" Type="http://schemas.openxmlformats.org/officeDocument/2006/relationships/slide" Target="slides/slide10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Barlow-italic.fntdata"/><Relationship Id="rId16" Type="http://schemas.openxmlformats.org/officeDocument/2006/relationships/slide" Target="slides/slide12.xml"/><Relationship Id="rId38" Type="http://schemas.openxmlformats.org/officeDocument/2006/relationships/font" Target="fonts/Barlow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補數據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 rot="746695">
            <a:off x="6633001" y="8420"/>
            <a:ext cx="2685665" cy="518698"/>
          </a:xfrm>
          <a:custGeom>
            <a:rect b="b" l="l" r="r" t="t"/>
            <a:pathLst>
              <a:path extrusionOk="0" h="20748" w="107427">
                <a:moveTo>
                  <a:pt x="0" y="0"/>
                </a:moveTo>
                <a:cubicBezTo>
                  <a:pt x="8942" y="0"/>
                  <a:pt x="16102" y="8953"/>
                  <a:pt x="25014" y="9696"/>
                </a:cubicBezTo>
                <a:cubicBezTo>
                  <a:pt x="33453" y="10400"/>
                  <a:pt x="41984" y="9122"/>
                  <a:pt x="50417" y="9889"/>
                </a:cubicBezTo>
                <a:cubicBezTo>
                  <a:pt x="57756" y="10556"/>
                  <a:pt x="64585" y="14498"/>
                  <a:pt x="71941" y="14931"/>
                </a:cubicBezTo>
                <a:cubicBezTo>
                  <a:pt x="83907" y="15635"/>
                  <a:pt x="96700" y="15399"/>
                  <a:pt x="107427" y="2074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0"/>
          <p:cNvSpPr/>
          <p:nvPr/>
        </p:nvSpPr>
        <p:spPr>
          <a:xfrm>
            <a:off x="-179375" y="1396152"/>
            <a:ext cx="824125" cy="3795825"/>
          </a:xfrm>
          <a:custGeom>
            <a:rect b="b" l="l" r="r" t="t"/>
            <a:pathLst>
              <a:path extrusionOk="0" h="151833" w="32965">
                <a:moveTo>
                  <a:pt x="0" y="0"/>
                </a:moveTo>
                <a:cubicBezTo>
                  <a:pt x="27638" y="11059"/>
                  <a:pt x="12293" y="58876"/>
                  <a:pt x="11053" y="88618"/>
                </a:cubicBezTo>
                <a:cubicBezTo>
                  <a:pt x="10802" y="94633"/>
                  <a:pt x="10471" y="100836"/>
                  <a:pt x="12023" y="106652"/>
                </a:cubicBezTo>
                <a:cubicBezTo>
                  <a:pt x="13827" y="113411"/>
                  <a:pt x="19410" y="118534"/>
                  <a:pt x="23076" y="124492"/>
                </a:cubicBezTo>
                <a:cubicBezTo>
                  <a:pt x="28154" y="132746"/>
                  <a:pt x="31062" y="142330"/>
                  <a:pt x="32965" y="15183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0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-300575" y="-533900"/>
            <a:ext cx="54666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0"/>
          <p:cNvSpPr txBox="1"/>
          <p:nvPr>
            <p:ph type="ctrTitle"/>
          </p:nvPr>
        </p:nvSpPr>
        <p:spPr>
          <a:xfrm>
            <a:off x="721900" y="1140163"/>
            <a:ext cx="42174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" type="subTitle"/>
          </p:nvPr>
        </p:nvSpPr>
        <p:spPr>
          <a:xfrm>
            <a:off x="721900" y="3149263"/>
            <a:ext cx="4217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/>
          <p:nvPr/>
        </p:nvSpPr>
        <p:spPr>
          <a:xfrm rot="1783712">
            <a:off x="5714961" y="-95199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9"/>
          <p:cNvSpPr/>
          <p:nvPr/>
        </p:nvSpPr>
        <p:spPr>
          <a:xfrm>
            <a:off x="-346374" y="3485469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9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9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0"/>
          <p:cNvSpPr/>
          <p:nvPr/>
        </p:nvSpPr>
        <p:spPr>
          <a:xfrm>
            <a:off x="-419099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0"/>
          <p:cNvSpPr/>
          <p:nvPr/>
        </p:nvSpPr>
        <p:spPr>
          <a:xfrm rot="-9016288">
            <a:off x="-1184614" y="4485747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0"/>
          <p:cNvSpPr/>
          <p:nvPr/>
        </p:nvSpPr>
        <p:spPr>
          <a:xfrm rot="10800000">
            <a:off x="6896098" y="-305306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5715000" y="-95250"/>
            <a:ext cx="4267200" cy="966750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1"/>
          <p:cNvSpPr/>
          <p:nvPr/>
        </p:nvSpPr>
        <p:spPr>
          <a:xfrm>
            <a:off x="-419099" y="3213994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1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1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1"/>
          <p:cNvSpPr txBox="1"/>
          <p:nvPr>
            <p:ph type="title"/>
          </p:nvPr>
        </p:nvSpPr>
        <p:spPr>
          <a:xfrm>
            <a:off x="721900" y="1691200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21"/>
          <p:cNvSpPr txBox="1"/>
          <p:nvPr>
            <p:ph idx="2" type="title"/>
          </p:nvPr>
        </p:nvSpPr>
        <p:spPr>
          <a:xfrm>
            <a:off x="721901" y="1315081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" type="subTitle"/>
          </p:nvPr>
        </p:nvSpPr>
        <p:spPr>
          <a:xfrm>
            <a:off x="721900" y="2086947"/>
            <a:ext cx="214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3" type="title"/>
          </p:nvPr>
        </p:nvSpPr>
        <p:spPr>
          <a:xfrm flipH="1">
            <a:off x="6281900" y="1691200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4" type="title"/>
          </p:nvPr>
        </p:nvSpPr>
        <p:spPr>
          <a:xfrm flipH="1">
            <a:off x="6281901" y="1315081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1"/>
          <p:cNvSpPr txBox="1"/>
          <p:nvPr>
            <p:ph idx="5" type="subTitle"/>
          </p:nvPr>
        </p:nvSpPr>
        <p:spPr>
          <a:xfrm flipH="1">
            <a:off x="6281900" y="2086947"/>
            <a:ext cx="214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6" type="title"/>
          </p:nvPr>
        </p:nvSpPr>
        <p:spPr>
          <a:xfrm>
            <a:off x="721900" y="3728716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1"/>
          <p:cNvSpPr txBox="1"/>
          <p:nvPr>
            <p:ph idx="7" type="title"/>
          </p:nvPr>
        </p:nvSpPr>
        <p:spPr>
          <a:xfrm>
            <a:off x="721901" y="3352670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8" type="subTitle"/>
          </p:nvPr>
        </p:nvSpPr>
        <p:spPr>
          <a:xfrm>
            <a:off x="721900" y="4124413"/>
            <a:ext cx="214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9" type="title"/>
          </p:nvPr>
        </p:nvSpPr>
        <p:spPr>
          <a:xfrm flipH="1">
            <a:off x="6281900" y="3728719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3" type="title"/>
          </p:nvPr>
        </p:nvSpPr>
        <p:spPr>
          <a:xfrm flipH="1">
            <a:off x="6281901" y="3352670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14" type="subTitle"/>
          </p:nvPr>
        </p:nvSpPr>
        <p:spPr>
          <a:xfrm flipH="1">
            <a:off x="6281900" y="4124416"/>
            <a:ext cx="2140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5" type="title"/>
          </p:nvPr>
        </p:nvSpPr>
        <p:spPr>
          <a:xfrm>
            <a:off x="905851" y="521225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/>
          <p:nvPr/>
        </p:nvSpPr>
        <p:spPr>
          <a:xfrm rot="1783712">
            <a:off x="6605811" y="406528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2"/>
          <p:cNvSpPr/>
          <p:nvPr/>
        </p:nvSpPr>
        <p:spPr>
          <a:xfrm>
            <a:off x="-336150" y="3055394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2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2"/>
          <p:cNvSpPr txBox="1"/>
          <p:nvPr>
            <p:ph type="title"/>
          </p:nvPr>
        </p:nvSpPr>
        <p:spPr>
          <a:xfrm>
            <a:off x="2205629" y="1545100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" name="Google Shape;39;p22"/>
          <p:cNvSpPr txBox="1"/>
          <p:nvPr>
            <p:ph idx="1" type="subTitle"/>
          </p:nvPr>
        </p:nvSpPr>
        <p:spPr>
          <a:xfrm>
            <a:off x="2205620" y="1935239"/>
            <a:ext cx="191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2" type="title"/>
          </p:nvPr>
        </p:nvSpPr>
        <p:spPr>
          <a:xfrm>
            <a:off x="5897747" y="1545100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" name="Google Shape;41;p22"/>
          <p:cNvSpPr txBox="1"/>
          <p:nvPr>
            <p:ph idx="3" type="subTitle"/>
          </p:nvPr>
        </p:nvSpPr>
        <p:spPr>
          <a:xfrm>
            <a:off x="5897741" y="1935239"/>
            <a:ext cx="191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4" type="title"/>
          </p:nvPr>
        </p:nvSpPr>
        <p:spPr>
          <a:xfrm>
            <a:off x="2205629" y="3268724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22"/>
          <p:cNvSpPr txBox="1"/>
          <p:nvPr>
            <p:ph idx="5" type="subTitle"/>
          </p:nvPr>
        </p:nvSpPr>
        <p:spPr>
          <a:xfrm>
            <a:off x="2205620" y="3658738"/>
            <a:ext cx="191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6" type="title"/>
          </p:nvPr>
        </p:nvSpPr>
        <p:spPr>
          <a:xfrm>
            <a:off x="5897747" y="3268724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22"/>
          <p:cNvSpPr txBox="1"/>
          <p:nvPr>
            <p:ph idx="7" type="subTitle"/>
          </p:nvPr>
        </p:nvSpPr>
        <p:spPr>
          <a:xfrm>
            <a:off x="5897741" y="3658738"/>
            <a:ext cx="191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8" type="title"/>
          </p:nvPr>
        </p:nvSpPr>
        <p:spPr>
          <a:xfrm>
            <a:off x="905851" y="521225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/>
          <p:nvPr/>
        </p:nvSpPr>
        <p:spPr>
          <a:xfrm>
            <a:off x="2514600" y="2381250"/>
            <a:ext cx="7391400" cy="3067050"/>
          </a:xfrm>
          <a:custGeom>
            <a:rect b="b" l="l" r="r" t="t"/>
            <a:pathLst>
              <a:path extrusionOk="0" h="122682" w="295656">
                <a:moveTo>
                  <a:pt x="0" y="122682"/>
                </a:moveTo>
                <a:cubicBezTo>
                  <a:pt x="6261" y="121899"/>
                  <a:pt x="10017" y="114951"/>
                  <a:pt x="14478" y="110490"/>
                </a:cubicBezTo>
                <a:cubicBezTo>
                  <a:pt x="21718" y="103250"/>
                  <a:pt x="32433" y="98298"/>
                  <a:pt x="42672" y="98298"/>
                </a:cubicBezTo>
                <a:cubicBezTo>
                  <a:pt x="50992" y="98298"/>
                  <a:pt x="56218" y="108331"/>
                  <a:pt x="64008" y="111252"/>
                </a:cubicBezTo>
                <a:cubicBezTo>
                  <a:pt x="74237" y="115088"/>
                  <a:pt x="87684" y="118074"/>
                  <a:pt x="96774" y="112014"/>
                </a:cubicBezTo>
                <a:cubicBezTo>
                  <a:pt x="105005" y="106526"/>
                  <a:pt x="108986" y="96249"/>
                  <a:pt x="116586" y="89916"/>
                </a:cubicBezTo>
                <a:cubicBezTo>
                  <a:pt x="127846" y="80533"/>
                  <a:pt x="141228" y="72897"/>
                  <a:pt x="155448" y="69342"/>
                </a:cubicBezTo>
                <a:cubicBezTo>
                  <a:pt x="163884" y="67233"/>
                  <a:pt x="172728" y="71311"/>
                  <a:pt x="181356" y="72390"/>
                </a:cubicBezTo>
                <a:cubicBezTo>
                  <a:pt x="188453" y="73277"/>
                  <a:pt x="195791" y="71986"/>
                  <a:pt x="202692" y="70104"/>
                </a:cubicBezTo>
                <a:cubicBezTo>
                  <a:pt x="214199" y="66966"/>
                  <a:pt x="223125" y="56995"/>
                  <a:pt x="234696" y="54102"/>
                </a:cubicBezTo>
                <a:cubicBezTo>
                  <a:pt x="246159" y="51236"/>
                  <a:pt x="259611" y="48315"/>
                  <a:pt x="266700" y="38862"/>
                </a:cubicBezTo>
                <a:cubicBezTo>
                  <a:pt x="271955" y="31855"/>
                  <a:pt x="267729" y="19483"/>
                  <a:pt x="274320" y="13716"/>
                </a:cubicBezTo>
                <a:cubicBezTo>
                  <a:pt x="280683" y="8148"/>
                  <a:pt x="291875" y="7562"/>
                  <a:pt x="29565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3"/>
          <p:cNvSpPr txBox="1"/>
          <p:nvPr>
            <p:ph type="title"/>
          </p:nvPr>
        </p:nvSpPr>
        <p:spPr>
          <a:xfrm>
            <a:off x="818821" y="3608684"/>
            <a:ext cx="3796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23"/>
          <p:cNvSpPr txBox="1"/>
          <p:nvPr>
            <p:ph idx="1" type="subTitle"/>
          </p:nvPr>
        </p:nvSpPr>
        <p:spPr>
          <a:xfrm>
            <a:off x="818821" y="1376075"/>
            <a:ext cx="37968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23"/>
          <p:cNvSpPr/>
          <p:nvPr/>
        </p:nvSpPr>
        <p:spPr>
          <a:xfrm>
            <a:off x="-247651" y="762000"/>
            <a:ext cx="659400" cy="2571750"/>
          </a:xfrm>
          <a:custGeom>
            <a:rect b="b" l="l" r="r" t="t"/>
            <a:pathLst>
              <a:path extrusionOk="0" h="102870" w="26376">
                <a:moveTo>
                  <a:pt x="5334" y="0"/>
                </a:moveTo>
                <a:cubicBezTo>
                  <a:pt x="9968" y="3475"/>
                  <a:pt x="15183" y="7982"/>
                  <a:pt x="16002" y="13716"/>
                </a:cubicBezTo>
                <a:cubicBezTo>
                  <a:pt x="17082" y="21276"/>
                  <a:pt x="13222" y="29043"/>
                  <a:pt x="14478" y="36576"/>
                </a:cubicBezTo>
                <a:cubicBezTo>
                  <a:pt x="15768" y="44315"/>
                  <a:pt x="24005" y="49539"/>
                  <a:pt x="25908" y="57150"/>
                </a:cubicBezTo>
                <a:cubicBezTo>
                  <a:pt x="27782" y="64644"/>
                  <a:pt x="19525" y="71296"/>
                  <a:pt x="15240" y="77724"/>
                </a:cubicBezTo>
                <a:cubicBezTo>
                  <a:pt x="9803" y="85879"/>
                  <a:pt x="9801" y="102870"/>
                  <a:pt x="0" y="10287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/>
          <p:nvPr/>
        </p:nvSpPr>
        <p:spPr>
          <a:xfrm>
            <a:off x="-514349" y="-533900"/>
            <a:ext cx="56805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 txBox="1"/>
          <p:nvPr>
            <p:ph type="title"/>
          </p:nvPr>
        </p:nvSpPr>
        <p:spPr>
          <a:xfrm>
            <a:off x="5058414" y="1374575"/>
            <a:ext cx="28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" type="body"/>
          </p:nvPr>
        </p:nvSpPr>
        <p:spPr>
          <a:xfrm>
            <a:off x="5058414" y="2158233"/>
            <a:ext cx="28503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24"/>
          <p:cNvSpPr/>
          <p:nvPr/>
        </p:nvSpPr>
        <p:spPr>
          <a:xfrm>
            <a:off x="5126" y="4611450"/>
            <a:ext cx="3722100" cy="585175"/>
          </a:xfrm>
          <a:custGeom>
            <a:rect b="b" l="l" r="r" t="t"/>
            <a:pathLst>
              <a:path extrusionOk="0" h="23407" w="148884">
                <a:moveTo>
                  <a:pt x="0" y="1494"/>
                </a:moveTo>
                <a:cubicBezTo>
                  <a:pt x="6361" y="2404"/>
                  <a:pt x="13051" y="-1223"/>
                  <a:pt x="19250" y="470"/>
                </a:cubicBezTo>
                <a:cubicBezTo>
                  <a:pt x="24198" y="1821"/>
                  <a:pt x="28314" y="5285"/>
                  <a:pt x="32971" y="7433"/>
                </a:cubicBezTo>
                <a:cubicBezTo>
                  <a:pt x="39714" y="10544"/>
                  <a:pt x="47672" y="10466"/>
                  <a:pt x="55089" y="10095"/>
                </a:cubicBezTo>
                <a:cubicBezTo>
                  <a:pt x="69372" y="9380"/>
                  <a:pt x="83579" y="2625"/>
                  <a:pt x="97686" y="4975"/>
                </a:cubicBezTo>
                <a:cubicBezTo>
                  <a:pt x="115578" y="7955"/>
                  <a:pt x="130746" y="23407"/>
                  <a:pt x="148884" y="234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4"/>
          <p:cNvSpPr/>
          <p:nvPr/>
        </p:nvSpPr>
        <p:spPr>
          <a:xfrm>
            <a:off x="5962651" y="-228600"/>
            <a:ext cx="3429000" cy="3124200"/>
          </a:xfrm>
          <a:custGeom>
            <a:rect b="b" l="l" r="r" t="t"/>
            <a:pathLst>
              <a:path extrusionOk="0" h="124968" w="137160">
                <a:moveTo>
                  <a:pt x="0" y="0"/>
                </a:moveTo>
                <a:cubicBezTo>
                  <a:pt x="2491" y="14949"/>
                  <a:pt x="20191" y="25984"/>
                  <a:pt x="35052" y="28956"/>
                </a:cubicBezTo>
                <a:cubicBezTo>
                  <a:pt x="50128" y="31971"/>
                  <a:pt x="67979" y="26524"/>
                  <a:pt x="80772" y="35052"/>
                </a:cubicBezTo>
                <a:cubicBezTo>
                  <a:pt x="88108" y="39943"/>
                  <a:pt x="82163" y="53074"/>
                  <a:pt x="86106" y="60960"/>
                </a:cubicBezTo>
                <a:cubicBezTo>
                  <a:pt x="88912" y="66571"/>
                  <a:pt x="96022" y="72388"/>
                  <a:pt x="102108" y="70866"/>
                </a:cubicBezTo>
                <a:cubicBezTo>
                  <a:pt x="104140" y="70358"/>
                  <a:pt x="105375" y="65932"/>
                  <a:pt x="103632" y="64770"/>
                </a:cubicBezTo>
                <a:cubicBezTo>
                  <a:pt x="102364" y="63925"/>
                  <a:pt x="100328" y="63925"/>
                  <a:pt x="99060" y="64770"/>
                </a:cubicBezTo>
                <a:cubicBezTo>
                  <a:pt x="93979" y="68157"/>
                  <a:pt x="92528" y="76308"/>
                  <a:pt x="93726" y="82296"/>
                </a:cubicBezTo>
                <a:cubicBezTo>
                  <a:pt x="96449" y="95913"/>
                  <a:pt x="114176" y="101263"/>
                  <a:pt x="125730" y="108966"/>
                </a:cubicBezTo>
                <a:cubicBezTo>
                  <a:pt x="131184" y="112602"/>
                  <a:pt x="132525" y="120333"/>
                  <a:pt x="137160" y="12496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/>
          <p:nvPr/>
        </p:nvSpPr>
        <p:spPr>
          <a:xfrm rot="1783712">
            <a:off x="5714961" y="-95199"/>
            <a:ext cx="4267275" cy="966767"/>
          </a:xfrm>
          <a:custGeom>
            <a:rect b="b" l="l" r="r" t="t"/>
            <a:pathLst>
              <a:path extrusionOk="0" h="38670" w="170688">
                <a:moveTo>
                  <a:pt x="0" y="0"/>
                </a:moveTo>
                <a:cubicBezTo>
                  <a:pt x="4063" y="3611"/>
                  <a:pt x="7907" y="7887"/>
                  <a:pt x="12954" y="9906"/>
                </a:cubicBezTo>
                <a:cubicBezTo>
                  <a:pt x="19077" y="12355"/>
                  <a:pt x="26106" y="12291"/>
                  <a:pt x="32004" y="15240"/>
                </a:cubicBezTo>
                <a:cubicBezTo>
                  <a:pt x="38608" y="18542"/>
                  <a:pt x="43547" y="24497"/>
                  <a:pt x="48768" y="29718"/>
                </a:cubicBezTo>
                <a:cubicBezTo>
                  <a:pt x="54676" y="35626"/>
                  <a:pt x="64284" y="36074"/>
                  <a:pt x="72390" y="38100"/>
                </a:cubicBezTo>
                <a:cubicBezTo>
                  <a:pt x="85120" y="41283"/>
                  <a:pt x="97500" y="30050"/>
                  <a:pt x="110490" y="28194"/>
                </a:cubicBezTo>
                <a:cubicBezTo>
                  <a:pt x="116546" y="27329"/>
                  <a:pt x="122844" y="28234"/>
                  <a:pt x="128778" y="29718"/>
                </a:cubicBezTo>
                <a:cubicBezTo>
                  <a:pt x="135472" y="31392"/>
                  <a:pt x="142616" y="28929"/>
                  <a:pt x="149352" y="27432"/>
                </a:cubicBezTo>
                <a:cubicBezTo>
                  <a:pt x="156905" y="25753"/>
                  <a:pt x="165217" y="23759"/>
                  <a:pt x="170688" y="1828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5"/>
          <p:cNvSpPr/>
          <p:nvPr/>
        </p:nvSpPr>
        <p:spPr>
          <a:xfrm>
            <a:off x="-346374" y="3485470"/>
            <a:ext cx="2247900" cy="2177150"/>
          </a:xfrm>
          <a:custGeom>
            <a:rect b="b" l="l" r="r" t="t"/>
            <a:pathLst>
              <a:path extrusionOk="0" h="87086" w="89916">
                <a:moveTo>
                  <a:pt x="0" y="980"/>
                </a:moveTo>
                <a:cubicBezTo>
                  <a:pt x="7591" y="-918"/>
                  <a:pt x="18520" y="-197"/>
                  <a:pt x="22860" y="6314"/>
                </a:cubicBezTo>
                <a:cubicBezTo>
                  <a:pt x="27751" y="13650"/>
                  <a:pt x="25406" y="23857"/>
                  <a:pt x="28194" y="32222"/>
                </a:cubicBezTo>
                <a:cubicBezTo>
                  <a:pt x="30026" y="37717"/>
                  <a:pt x="34766" y="41842"/>
                  <a:pt x="38862" y="45938"/>
                </a:cubicBezTo>
                <a:cubicBezTo>
                  <a:pt x="54317" y="61393"/>
                  <a:pt x="89916" y="65229"/>
                  <a:pt x="89916" y="870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5"/>
          <p:cNvSpPr/>
          <p:nvPr/>
        </p:nvSpPr>
        <p:spPr>
          <a:xfrm>
            <a:off x="215100" y="199200"/>
            <a:ext cx="8713800" cy="47451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/>
          <p:nvPr/>
        </p:nvSpPr>
        <p:spPr>
          <a:xfrm>
            <a:off x="-305400" y="-533900"/>
            <a:ext cx="5471400" cy="1107300"/>
          </a:xfrm>
          <a:prstGeom prst="roundRect">
            <a:avLst>
              <a:gd fmla="val 3311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5"/>
          <p:cNvSpPr txBox="1"/>
          <p:nvPr>
            <p:ph type="title"/>
          </p:nvPr>
        </p:nvSpPr>
        <p:spPr>
          <a:xfrm>
            <a:off x="1001226" y="2626407"/>
            <a:ext cx="180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subTitle"/>
          </p:nvPr>
        </p:nvSpPr>
        <p:spPr>
          <a:xfrm>
            <a:off x="1001226" y="3071800"/>
            <a:ext cx="1807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2" type="title"/>
          </p:nvPr>
        </p:nvSpPr>
        <p:spPr>
          <a:xfrm>
            <a:off x="3667375" y="2626407"/>
            <a:ext cx="180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5"/>
          <p:cNvSpPr txBox="1"/>
          <p:nvPr>
            <p:ph idx="3" type="subTitle"/>
          </p:nvPr>
        </p:nvSpPr>
        <p:spPr>
          <a:xfrm>
            <a:off x="3667375" y="3071800"/>
            <a:ext cx="1807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4" type="title"/>
          </p:nvPr>
        </p:nvSpPr>
        <p:spPr>
          <a:xfrm>
            <a:off x="6335275" y="2626407"/>
            <a:ext cx="1807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5" type="subTitle"/>
          </p:nvPr>
        </p:nvSpPr>
        <p:spPr>
          <a:xfrm>
            <a:off x="6335275" y="3071800"/>
            <a:ext cx="1807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6" type="title"/>
          </p:nvPr>
        </p:nvSpPr>
        <p:spPr>
          <a:xfrm>
            <a:off x="905851" y="521225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idx="1" type="subTitle"/>
          </p:nvPr>
        </p:nvSpPr>
        <p:spPr>
          <a:xfrm>
            <a:off x="1867925" y="2459738"/>
            <a:ext cx="2082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2" name="Google Shape;72;p26"/>
          <p:cNvSpPr txBox="1"/>
          <p:nvPr>
            <p:ph idx="2" type="subTitle"/>
          </p:nvPr>
        </p:nvSpPr>
        <p:spPr>
          <a:xfrm>
            <a:off x="5191669" y="2459738"/>
            <a:ext cx="2082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3" name="Google Shape;73;p26"/>
          <p:cNvSpPr txBox="1"/>
          <p:nvPr>
            <p:ph idx="3" type="subTitle"/>
          </p:nvPr>
        </p:nvSpPr>
        <p:spPr>
          <a:xfrm>
            <a:off x="1867925" y="2849362"/>
            <a:ext cx="2082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4" type="subTitle"/>
          </p:nvPr>
        </p:nvSpPr>
        <p:spPr>
          <a:xfrm>
            <a:off x="5191669" y="2849362"/>
            <a:ext cx="2082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type="title"/>
          </p:nvPr>
        </p:nvSpPr>
        <p:spPr>
          <a:xfrm>
            <a:off x="905851" y="521225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26"/>
          <p:cNvSpPr/>
          <p:nvPr/>
        </p:nvSpPr>
        <p:spPr>
          <a:xfrm>
            <a:off x="-19400" y="1711277"/>
            <a:ext cx="3131675" cy="3757025"/>
          </a:xfrm>
          <a:custGeom>
            <a:rect b="b" l="l" r="r" t="t"/>
            <a:pathLst>
              <a:path extrusionOk="0" h="150281" w="125267">
                <a:moveTo>
                  <a:pt x="0" y="0"/>
                </a:moveTo>
                <a:cubicBezTo>
                  <a:pt x="3237" y="7547"/>
                  <a:pt x="5342" y="15887"/>
                  <a:pt x="10472" y="22300"/>
                </a:cubicBezTo>
                <a:cubicBezTo>
                  <a:pt x="13879" y="26559"/>
                  <a:pt x="20643" y="29278"/>
                  <a:pt x="21137" y="34710"/>
                </a:cubicBezTo>
                <a:cubicBezTo>
                  <a:pt x="21873" y="42803"/>
                  <a:pt x="16992" y="50485"/>
                  <a:pt x="16095" y="58561"/>
                </a:cubicBezTo>
                <a:cubicBezTo>
                  <a:pt x="15270" y="65982"/>
                  <a:pt x="17020" y="74805"/>
                  <a:pt x="22300" y="80085"/>
                </a:cubicBezTo>
                <a:cubicBezTo>
                  <a:pt x="33503" y="91288"/>
                  <a:pt x="52341" y="90451"/>
                  <a:pt x="66512" y="97537"/>
                </a:cubicBezTo>
                <a:cubicBezTo>
                  <a:pt x="75313" y="101937"/>
                  <a:pt x="80953" y="110913"/>
                  <a:pt x="88424" y="117316"/>
                </a:cubicBezTo>
                <a:cubicBezTo>
                  <a:pt x="93318" y="121511"/>
                  <a:pt x="100730" y="121915"/>
                  <a:pt x="105682" y="126042"/>
                </a:cubicBezTo>
                <a:cubicBezTo>
                  <a:pt x="113662" y="132692"/>
                  <a:pt x="119035" y="141971"/>
                  <a:pt x="125267" y="1502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6"/>
          <p:cNvSpPr/>
          <p:nvPr/>
        </p:nvSpPr>
        <p:spPr>
          <a:xfrm>
            <a:off x="7305187" y="-63023"/>
            <a:ext cx="1978325" cy="4115775"/>
          </a:xfrm>
          <a:custGeom>
            <a:rect b="b" l="l" r="r" t="t"/>
            <a:pathLst>
              <a:path extrusionOk="0" h="164631" w="79133">
                <a:moveTo>
                  <a:pt x="42290" y="0"/>
                </a:moveTo>
                <a:cubicBezTo>
                  <a:pt x="45749" y="6053"/>
                  <a:pt x="38741" y="13527"/>
                  <a:pt x="36085" y="19973"/>
                </a:cubicBezTo>
                <a:cubicBezTo>
                  <a:pt x="32605" y="28418"/>
                  <a:pt x="30982" y="37848"/>
                  <a:pt x="25808" y="45375"/>
                </a:cubicBezTo>
                <a:cubicBezTo>
                  <a:pt x="22157" y="50686"/>
                  <a:pt x="15117" y="53379"/>
                  <a:pt x="12234" y="59143"/>
                </a:cubicBezTo>
                <a:cubicBezTo>
                  <a:pt x="8952" y="65705"/>
                  <a:pt x="9245" y="73554"/>
                  <a:pt x="6804" y="80473"/>
                </a:cubicBezTo>
                <a:cubicBezTo>
                  <a:pt x="4513" y="86969"/>
                  <a:pt x="-1059" y="93288"/>
                  <a:pt x="211" y="100058"/>
                </a:cubicBezTo>
                <a:cubicBezTo>
                  <a:pt x="2693" y="113292"/>
                  <a:pt x="23307" y="113982"/>
                  <a:pt x="34146" y="121970"/>
                </a:cubicBezTo>
                <a:cubicBezTo>
                  <a:pt x="42647" y="128235"/>
                  <a:pt x="44695" y="140510"/>
                  <a:pt x="51986" y="148148"/>
                </a:cubicBezTo>
                <a:cubicBezTo>
                  <a:pt x="59296" y="155806"/>
                  <a:pt x="71654" y="157139"/>
                  <a:pt x="79133" y="1646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/>
          <p:nvPr/>
        </p:nvSpPr>
        <p:spPr>
          <a:xfrm>
            <a:off x="-419099" y="-533900"/>
            <a:ext cx="5585100" cy="1107300"/>
          </a:xfrm>
          <a:prstGeom prst="roundRect">
            <a:avLst>
              <a:gd fmla="val 331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7"/>
          <p:cNvSpPr txBox="1"/>
          <p:nvPr>
            <p:ph type="ctrTitle"/>
          </p:nvPr>
        </p:nvSpPr>
        <p:spPr>
          <a:xfrm>
            <a:off x="721901" y="721325"/>
            <a:ext cx="4052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7"/>
          <p:cNvSpPr txBox="1"/>
          <p:nvPr>
            <p:ph idx="1" type="subTitle"/>
          </p:nvPr>
        </p:nvSpPr>
        <p:spPr>
          <a:xfrm>
            <a:off x="721900" y="1696875"/>
            <a:ext cx="42786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27"/>
          <p:cNvSpPr txBox="1"/>
          <p:nvPr/>
        </p:nvSpPr>
        <p:spPr>
          <a:xfrm>
            <a:off x="721901" y="3605277"/>
            <a:ext cx="4052100" cy="59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</a:t>
            </a:r>
            <a:r>
              <a:rPr b="1" i="0" lang="zh-TW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zh-TW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infographics &amp; images by</a:t>
            </a:r>
            <a:r>
              <a:rPr b="1" i="0" lang="zh-TW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zh-TW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0" i="0" sz="30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image" Target="../media/image3.png"/><Relationship Id="rId7" Type="http://schemas.openxmlformats.org/officeDocument/2006/relationships/image" Target="../media/image41.png"/><Relationship Id="rId8" Type="http://schemas.openxmlformats.org/officeDocument/2006/relationships/slide" Target="/ppt/slides/slide1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slide" Target="/ppt/slides/slide18.xml"/><Relationship Id="rId7" Type="http://schemas.openxmlformats.org/officeDocument/2006/relationships/slide" Target="/ppt/slides/slide18.xml"/><Relationship Id="rId8" Type="http://schemas.openxmlformats.org/officeDocument/2006/relationships/slide" Target="/ppt/slides/slide18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8.xml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0" Type="http://schemas.openxmlformats.org/officeDocument/2006/relationships/image" Target="../media/image11.png"/><Relationship Id="rId9" Type="http://schemas.openxmlformats.org/officeDocument/2006/relationships/slide" Target="/ppt/slides/slide18.xml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slide" Target="/ppt/slides/slide18.xml"/><Relationship Id="rId8" Type="http://schemas.openxmlformats.org/officeDocument/2006/relationships/slide" Target="/ppt/slides/slide1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11" Type="http://schemas.openxmlformats.org/officeDocument/2006/relationships/image" Target="../media/image11.png"/><Relationship Id="rId10" Type="http://schemas.openxmlformats.org/officeDocument/2006/relationships/slide" Target="/ppt/slides/slide18.xml"/><Relationship Id="rId9" Type="http://schemas.openxmlformats.org/officeDocument/2006/relationships/slide" Target="/ppt/slides/slide18.xml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Relationship Id="rId8" Type="http://schemas.openxmlformats.org/officeDocument/2006/relationships/slide" Target="/ppt/slides/slide18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Relationship Id="rId5" Type="http://schemas.openxmlformats.org/officeDocument/2006/relationships/image" Target="../media/image37.png"/><Relationship Id="rId6" Type="http://schemas.openxmlformats.org/officeDocument/2006/relationships/slide" Target="/ppt/slides/slide18.xml"/><Relationship Id="rId7" Type="http://schemas.openxmlformats.org/officeDocument/2006/relationships/slide" Target="/ppt/slides/slide18.xml"/><Relationship Id="rId8" Type="http://schemas.openxmlformats.org/officeDocument/2006/relationships/slide" Target="/ppt/slides/slide18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8.xml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18.xml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8.xml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slide" Target="/ppt/slides/slide18.xml"/><Relationship Id="rId5" Type="http://schemas.openxmlformats.org/officeDocument/2006/relationships/image" Target="../media/image19.png"/><Relationship Id="rId6" Type="http://schemas.openxmlformats.org/officeDocument/2006/relationships/slide" Target="/ppt/slides/slide18.xml"/><Relationship Id="rId7" Type="http://schemas.openxmlformats.org/officeDocument/2006/relationships/slide" Target="/ppt/slides/slide18.xml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8.xml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slide" Target="/ppt/slides/slide18.xml"/><Relationship Id="rId10" Type="http://schemas.openxmlformats.org/officeDocument/2006/relationships/slide" Target="/ppt/slides/slide18.xml"/><Relationship Id="rId9" Type="http://schemas.openxmlformats.org/officeDocument/2006/relationships/image" Target="../media/image26.png"/><Relationship Id="rId5" Type="http://schemas.openxmlformats.org/officeDocument/2006/relationships/slide" Target="/ppt/slides/slide18.xml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18.xml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0" Type="http://schemas.openxmlformats.org/officeDocument/2006/relationships/slide" Target="/ppt/slides/slide18.xml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slide" Target="/ppt/slides/slide18.xml"/><Relationship Id="rId7" Type="http://schemas.openxmlformats.org/officeDocument/2006/relationships/slide" Target="/ppt/slides/slide18.xml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18.xml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18.xml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/>
          <p:cNvPicPr preferRelativeResize="0"/>
          <p:nvPr/>
        </p:nvPicPr>
        <p:blipFill rotWithShape="1">
          <a:blip r:embed="rId3">
            <a:alphaModFix/>
          </a:blip>
          <a:srcRect b="0" l="0" r="52308" t="0"/>
          <a:stretch/>
        </p:blipFill>
        <p:spPr>
          <a:xfrm>
            <a:off x="6141238" y="803037"/>
            <a:ext cx="2258551" cy="35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>
            <p:ph type="ctrTitle"/>
          </p:nvPr>
        </p:nvSpPr>
        <p:spPr>
          <a:xfrm>
            <a:off x="343286" y="774226"/>
            <a:ext cx="5406068" cy="2066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br>
              <a:rPr lang="zh-TW" sz="3200"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320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-  </a:t>
            </a:r>
            <a:r>
              <a:rPr b="1"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V  R  電  商  平  台  - 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562026" y="2354127"/>
            <a:ext cx="5275439" cy="228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組        別： 第四組</a:t>
            </a:r>
            <a:endParaRPr b="1"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指導教授： 張宏義    教授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學        生： 1094523  陳沛蓉     1094527  陳德恩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1094549  林祐辰     1094552  陳智皇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1094555  林郁旻     1094935  陳煒翔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931687" y="8971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7547549" y="4590500"/>
            <a:ext cx="21885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2023.05.31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0"/>
          <p:cNvPicPr preferRelativeResize="0"/>
          <p:nvPr/>
        </p:nvPicPr>
        <p:blipFill rotWithShape="1">
          <a:blip r:embed="rId3">
            <a:alphaModFix/>
          </a:blip>
          <a:srcRect b="0" l="541" r="541" t="0"/>
          <a:stretch/>
        </p:blipFill>
        <p:spPr>
          <a:xfrm>
            <a:off x="546591" y="1727227"/>
            <a:ext cx="3782895" cy="21305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79" name="Google Shape;279;p10"/>
          <p:cNvSpPr/>
          <p:nvPr/>
        </p:nvSpPr>
        <p:spPr>
          <a:xfrm>
            <a:off x="0" y="4115315"/>
            <a:ext cx="9307285" cy="5727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聚集同一類型商店的虛擬商店街</a:t>
            </a:r>
            <a:endParaRPr/>
          </a:p>
        </p:txBody>
      </p:sp>
      <p:sp>
        <p:nvSpPr>
          <p:cNvPr id="280" name="Google Shape;280;p10">
            <a:hlinkClick action="ppaction://hlinksldjump" r:id="rId4"/>
          </p:cNvPr>
          <p:cNvSpPr/>
          <p:nvPr/>
        </p:nvSpPr>
        <p:spPr>
          <a:xfrm>
            <a:off x="1108652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10">
            <a:hlinkClick action="ppaction://hlinksldjump" r:id="rId5"/>
          </p:cNvPr>
          <p:cNvSpPr/>
          <p:nvPr/>
        </p:nvSpPr>
        <p:spPr>
          <a:xfrm>
            <a:off x="2452477" y="73586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218226" y="782657"/>
            <a:ext cx="53571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</a:pPr>
            <a:r>
              <a:rPr b="1" i="0" lang="zh-TW" sz="3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1" i="0" sz="3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562026" y="1285679"/>
            <a:ext cx="2044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以VR為載體的電商平台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7" name="Google Shape;287;p10"/>
          <p:cNvPicPr preferRelativeResize="0"/>
          <p:nvPr/>
        </p:nvPicPr>
        <p:blipFill rotWithShape="1">
          <a:blip r:embed="rId7">
            <a:alphaModFix/>
          </a:blip>
          <a:srcRect b="0" l="63" r="63" t="0"/>
          <a:stretch/>
        </p:blipFill>
        <p:spPr>
          <a:xfrm>
            <a:off x="4814517" y="1727227"/>
            <a:ext cx="3782895" cy="213059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88" name="Google Shape;288;p10">
            <a:hlinkClick action="ppaction://hlinksldjump" r:id="rId8"/>
          </p:cNvPr>
          <p:cNvSpPr/>
          <p:nvPr/>
        </p:nvSpPr>
        <p:spPr>
          <a:xfrm>
            <a:off x="3708877" y="68605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11"/>
          <p:cNvCxnSpPr/>
          <p:nvPr/>
        </p:nvCxnSpPr>
        <p:spPr>
          <a:xfrm flipH="1">
            <a:off x="7516093" y="3596709"/>
            <a:ext cx="65961" cy="368008"/>
          </a:xfrm>
          <a:prstGeom prst="straightConnector1">
            <a:avLst/>
          </a:prstGeom>
          <a:noFill/>
          <a:ln cap="flat" cmpd="sng" w="57150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11"/>
          <p:cNvSpPr/>
          <p:nvPr/>
        </p:nvSpPr>
        <p:spPr>
          <a:xfrm>
            <a:off x="779006" y="1299550"/>
            <a:ext cx="2359049" cy="2359049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3993395" y="2680745"/>
            <a:ext cx="2411408" cy="2411408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6558475" y="1093925"/>
            <a:ext cx="2533040" cy="253304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390125" y="1984261"/>
            <a:ext cx="275139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020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簡單低成本的上架流程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020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4138649" y="3344328"/>
            <a:ext cx="17951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020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購物真實感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6340123" y="1840032"/>
            <a:ext cx="27513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020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分享自我、建立互動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nline " id="300" name="Google Shape;3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243" y="2479073"/>
            <a:ext cx="834572" cy="83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ection " id="301" name="Google Shape;3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2769" y="2334499"/>
            <a:ext cx="914612" cy="914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pping " id="302" name="Google Shape;3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327" y="3874547"/>
            <a:ext cx="777663" cy="777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1"/>
          <p:cNvSpPr/>
          <p:nvPr/>
        </p:nvSpPr>
        <p:spPr>
          <a:xfrm>
            <a:off x="85613" y="3380501"/>
            <a:ext cx="1168432" cy="1168432"/>
          </a:xfrm>
          <a:prstGeom prst="ellipse">
            <a:avLst/>
          </a:prstGeom>
          <a:solidFill>
            <a:srgbClr val="C4C4C4"/>
          </a:solidFill>
          <a:ln cap="flat" cmpd="sng" w="19050">
            <a:solidFill>
              <a:srgbClr val="C4C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1464319" y="3886449"/>
            <a:ext cx="1168432" cy="1168432"/>
          </a:xfrm>
          <a:prstGeom prst="ellipse">
            <a:avLst/>
          </a:prstGeom>
          <a:solidFill>
            <a:srgbClr val="C4C4C4"/>
          </a:solidFill>
          <a:ln cap="flat" cmpd="sng" w="19050">
            <a:solidFill>
              <a:srgbClr val="C4C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-335558" y="3696734"/>
            <a:ext cx="15549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0203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商家開店</a:t>
            </a:r>
            <a:endParaRPr b="1" i="0" sz="16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0203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新選擇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1"/>
          <p:cNvSpPr txBox="1"/>
          <p:nvPr/>
        </p:nvSpPr>
        <p:spPr>
          <a:xfrm>
            <a:off x="1555908" y="4166374"/>
            <a:ext cx="11684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拓展客群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增加收入</a:t>
            </a:r>
            <a:endParaRPr/>
          </a:p>
        </p:txBody>
      </p:sp>
      <p:cxnSp>
        <p:nvCxnSpPr>
          <p:cNvPr id="307" name="Google Shape;307;p11"/>
          <p:cNvCxnSpPr>
            <a:endCxn id="303" idx="7"/>
          </p:cNvCxnSpPr>
          <p:nvPr/>
        </p:nvCxnSpPr>
        <p:spPr>
          <a:xfrm flipH="1">
            <a:off x="1082932" y="3407914"/>
            <a:ext cx="136500" cy="143700"/>
          </a:xfrm>
          <a:prstGeom prst="straightConnector1">
            <a:avLst/>
          </a:prstGeom>
          <a:noFill/>
          <a:ln cap="flat" cmpd="sng" w="57150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11"/>
          <p:cNvCxnSpPr>
            <a:endCxn id="304" idx="0"/>
          </p:cNvCxnSpPr>
          <p:nvPr/>
        </p:nvCxnSpPr>
        <p:spPr>
          <a:xfrm>
            <a:off x="2048535" y="3563649"/>
            <a:ext cx="0" cy="322800"/>
          </a:xfrm>
          <a:prstGeom prst="straightConnector1">
            <a:avLst/>
          </a:prstGeom>
          <a:noFill/>
          <a:ln cap="flat" cmpd="sng" w="57150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11"/>
          <p:cNvSpPr/>
          <p:nvPr/>
        </p:nvSpPr>
        <p:spPr>
          <a:xfrm>
            <a:off x="3647869" y="1456954"/>
            <a:ext cx="1168432" cy="1168432"/>
          </a:xfrm>
          <a:prstGeom prst="ellipse">
            <a:avLst/>
          </a:prstGeom>
          <a:solidFill>
            <a:srgbClr val="C4C4C4"/>
          </a:solidFill>
          <a:ln cap="flat" cmpd="sng" w="19050">
            <a:solidFill>
              <a:srgbClr val="C4C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"/>
          <p:cNvSpPr txBox="1"/>
          <p:nvPr/>
        </p:nvSpPr>
        <p:spPr>
          <a:xfrm>
            <a:off x="3644407" y="1692724"/>
            <a:ext cx="11684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特別的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網購體驗</a:t>
            </a:r>
            <a:endParaRPr/>
          </a:p>
        </p:txBody>
      </p:sp>
      <p:cxnSp>
        <p:nvCxnSpPr>
          <p:cNvPr id="311" name="Google Shape;311;p11"/>
          <p:cNvCxnSpPr/>
          <p:nvPr/>
        </p:nvCxnSpPr>
        <p:spPr>
          <a:xfrm>
            <a:off x="4520226" y="2545872"/>
            <a:ext cx="183393" cy="315284"/>
          </a:xfrm>
          <a:prstGeom prst="straightConnector1">
            <a:avLst/>
          </a:prstGeom>
          <a:noFill/>
          <a:ln cap="flat" cmpd="sng" w="57150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11"/>
          <p:cNvSpPr/>
          <p:nvPr/>
        </p:nvSpPr>
        <p:spPr>
          <a:xfrm>
            <a:off x="6785248" y="3923721"/>
            <a:ext cx="1168432" cy="1168432"/>
          </a:xfrm>
          <a:prstGeom prst="ellipse">
            <a:avLst/>
          </a:prstGeom>
          <a:solidFill>
            <a:srgbClr val="C4C4C4"/>
          </a:solidFill>
          <a:ln cap="flat" cmpd="sng" w="19050">
            <a:solidFill>
              <a:srgbClr val="C4C4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6825249" y="4215551"/>
            <a:ext cx="11684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隨時隨地一起逛街</a:t>
            </a:r>
            <a:endParaRPr/>
          </a:p>
        </p:txBody>
      </p:sp>
      <p:sp>
        <p:nvSpPr>
          <p:cNvPr id="314" name="Google Shape;314;p11">
            <a:hlinkClick action="ppaction://hlinksldjump" r:id="rId6"/>
          </p:cNvPr>
          <p:cNvSpPr/>
          <p:nvPr/>
        </p:nvSpPr>
        <p:spPr>
          <a:xfrm>
            <a:off x="1108652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6" name="Google Shape;316;p11">
            <a:hlinkClick action="ppaction://hlinksldjump" r:id="rId7"/>
          </p:cNvPr>
          <p:cNvSpPr/>
          <p:nvPr/>
        </p:nvSpPr>
        <p:spPr>
          <a:xfrm>
            <a:off x="3708877" y="68605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17" name="Google Shape;317;p11">
            <a:hlinkClick action="ppaction://hlinksldjump" r:id="rId8"/>
          </p:cNvPr>
          <p:cNvSpPr/>
          <p:nvPr/>
        </p:nvSpPr>
        <p:spPr>
          <a:xfrm>
            <a:off x="2388007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8" name="Google Shape;31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1"/>
          <p:cNvSpPr txBox="1"/>
          <p:nvPr>
            <p:ph type="title"/>
          </p:nvPr>
        </p:nvSpPr>
        <p:spPr>
          <a:xfrm>
            <a:off x="344979" y="696443"/>
            <a:ext cx="223868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0" name="Google Shape;320;p11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>
            <a:hlinkClick action="ppaction://hlinksldjump" r:id="rId3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7" name="Google Shape;327;p12">
            <a:hlinkClick action="ppaction://hlinksldjump" r:id="rId4"/>
          </p:cNvPr>
          <p:cNvSpPr/>
          <p:nvPr/>
        </p:nvSpPr>
        <p:spPr>
          <a:xfrm>
            <a:off x="3749429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8" name="Google Shape;328;p12">
            <a:hlinkClick action="ppaction://hlinksldjump" r:id="rId5"/>
          </p:cNvPr>
          <p:cNvSpPr/>
          <p:nvPr/>
        </p:nvSpPr>
        <p:spPr>
          <a:xfrm>
            <a:off x="2577904" y="82369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9" name="Google Shape;32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2"/>
          <p:cNvSpPr txBox="1"/>
          <p:nvPr>
            <p:ph type="title"/>
          </p:nvPr>
        </p:nvSpPr>
        <p:spPr>
          <a:xfrm>
            <a:off x="218225" y="777044"/>
            <a:ext cx="8713504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lang="zh-TW" sz="3200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系統架構</a:t>
            </a:r>
            <a:endParaRPr sz="3200">
              <a:solidFill>
                <a:srgbClr val="663300"/>
              </a:solidFill>
            </a:endParaRPr>
          </a:p>
        </p:txBody>
      </p:sp>
      <p:sp>
        <p:nvSpPr>
          <p:cNvPr id="331" name="Google Shape;331;p12"/>
          <p:cNvSpPr/>
          <p:nvPr/>
        </p:nvSpPr>
        <p:spPr>
          <a:xfrm rot="5400000">
            <a:off x="2216607" y="1820873"/>
            <a:ext cx="1592208" cy="1713719"/>
          </a:xfrm>
          <a:custGeom>
            <a:rect b="b" l="l" r="r" t="t"/>
            <a:pathLst>
              <a:path extrusionOk="0" h="27544" w="25591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rgbClr val="FFED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"/>
          <p:cNvSpPr/>
          <p:nvPr/>
        </p:nvSpPr>
        <p:spPr>
          <a:xfrm rot="5400000">
            <a:off x="5318861" y="1820873"/>
            <a:ext cx="1592208" cy="1713719"/>
          </a:xfrm>
          <a:custGeom>
            <a:rect b="b" l="l" r="r" t="t"/>
            <a:pathLst>
              <a:path extrusionOk="0" h="27544" w="25591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rgbClr val="F9F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5700" y="1790192"/>
            <a:ext cx="1552353" cy="155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63134" y="2043413"/>
            <a:ext cx="1299132" cy="129913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2"/>
          <p:cNvSpPr txBox="1"/>
          <p:nvPr/>
        </p:nvSpPr>
        <p:spPr>
          <a:xfrm>
            <a:off x="1963299" y="3636387"/>
            <a:ext cx="209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</a:t>
            </a:r>
            <a:endParaRPr/>
          </a:p>
        </p:txBody>
      </p:sp>
      <p:sp>
        <p:nvSpPr>
          <p:cNvPr id="336" name="Google Shape;336;p12"/>
          <p:cNvSpPr txBox="1"/>
          <p:nvPr/>
        </p:nvSpPr>
        <p:spPr>
          <a:xfrm>
            <a:off x="5102475" y="3636387"/>
            <a:ext cx="209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虛擬實境</a:t>
            </a:r>
            <a:endParaRPr/>
          </a:p>
        </p:txBody>
      </p:sp>
      <p:sp>
        <p:nvSpPr>
          <p:cNvPr id="337" name="Google Shape;337;p12"/>
          <p:cNvSpPr txBox="1"/>
          <p:nvPr/>
        </p:nvSpPr>
        <p:spPr>
          <a:xfrm>
            <a:off x="8782374" y="4798474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"/>
          <p:cNvSpPr txBox="1"/>
          <p:nvPr/>
        </p:nvSpPr>
        <p:spPr>
          <a:xfrm>
            <a:off x="8777146" y="480494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12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43" name="Google Shape;343;p13"/>
          <p:cNvSpPr txBox="1"/>
          <p:nvPr>
            <p:ph type="title"/>
          </p:nvPr>
        </p:nvSpPr>
        <p:spPr>
          <a:xfrm>
            <a:off x="218225" y="777044"/>
            <a:ext cx="8713504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lang="zh-TW" sz="3200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網頁技術</a:t>
            </a:r>
            <a:endParaRPr sz="3200">
              <a:solidFill>
                <a:srgbClr val="663300"/>
              </a:solidFill>
            </a:endParaRPr>
          </a:p>
        </p:txBody>
      </p:sp>
      <p:grpSp>
        <p:nvGrpSpPr>
          <p:cNvPr id="344" name="Google Shape;344;p13"/>
          <p:cNvGrpSpPr/>
          <p:nvPr/>
        </p:nvGrpSpPr>
        <p:grpSpPr>
          <a:xfrm>
            <a:off x="547059" y="1537205"/>
            <a:ext cx="8036215" cy="2382598"/>
            <a:chOff x="608042" y="1503338"/>
            <a:chExt cx="8036215" cy="2382597"/>
          </a:xfrm>
        </p:grpSpPr>
        <p:sp>
          <p:nvSpPr>
            <p:cNvPr id="345" name="Google Shape;345;p13"/>
            <p:cNvSpPr/>
            <p:nvPr/>
          </p:nvSpPr>
          <p:spPr>
            <a:xfrm rot="-6019132">
              <a:off x="4852679" y="1796516"/>
              <a:ext cx="1484992" cy="1550469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FE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 rot="-7547446">
              <a:off x="928615" y="1783763"/>
              <a:ext cx="1484992" cy="1550469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FE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 rot="-10224387">
              <a:off x="2872124" y="1796516"/>
              <a:ext cx="1484992" cy="1550469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FE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 rot="5400000">
              <a:off x="6852361" y="1783763"/>
              <a:ext cx="1484992" cy="1550469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FE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JavaScript Logo" id="349" name="Google Shape;349;p13"/>
            <p:cNvPicPr preferRelativeResize="0"/>
            <p:nvPr/>
          </p:nvPicPr>
          <p:blipFill rotWithShape="1">
            <a:blip r:embed="rId3">
              <a:alphaModFix/>
            </a:blip>
            <a:srcRect b="0" l="22050" r="22255" t="0"/>
            <a:stretch/>
          </p:blipFill>
          <p:spPr>
            <a:xfrm>
              <a:off x="3117904" y="2009394"/>
              <a:ext cx="1000629" cy="112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13"/>
            <p:cNvPicPr preferRelativeResize="0"/>
            <p:nvPr/>
          </p:nvPicPr>
          <p:blipFill rotWithShape="1">
            <a:blip r:embed="rId4">
              <a:alphaModFix/>
            </a:blip>
            <a:srcRect b="0" l="0" r="71705" t="0"/>
            <a:stretch/>
          </p:blipFill>
          <p:spPr>
            <a:xfrm>
              <a:off x="1262638" y="1996641"/>
              <a:ext cx="816945" cy="112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ml5 logo, devextreme multi purpose controls html javascript 31816" id="351" name="Google Shape;351;p13"/>
            <p:cNvPicPr preferRelativeResize="0"/>
            <p:nvPr/>
          </p:nvPicPr>
          <p:blipFill rotWithShape="1">
            <a:blip r:embed="rId5">
              <a:alphaModFix/>
            </a:blip>
            <a:srcRect b="0" l="34418" r="35091" t="0"/>
            <a:stretch/>
          </p:blipFill>
          <p:spPr>
            <a:xfrm>
              <a:off x="5155046" y="2009394"/>
              <a:ext cx="880257" cy="112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rebase Logo" id="352" name="Google Shape;35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84389" y="2009394"/>
              <a:ext cx="820936" cy="1126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13"/>
            <p:cNvSpPr txBox="1"/>
            <p:nvPr/>
          </p:nvSpPr>
          <p:spPr>
            <a:xfrm>
              <a:off x="621710" y="3516603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HTML</a:t>
              </a:r>
              <a:endParaRPr b="1" i="0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4" name="Google Shape;354;p13"/>
            <p:cNvSpPr txBox="1"/>
            <p:nvPr/>
          </p:nvSpPr>
          <p:spPr>
            <a:xfrm>
              <a:off x="2565219" y="3516603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JavaScript</a:t>
              </a:r>
              <a:endParaRPr/>
            </a:p>
          </p:txBody>
        </p:sp>
        <p:sp>
          <p:nvSpPr>
            <p:cNvPr id="355" name="Google Shape;355;p13"/>
            <p:cNvSpPr txBox="1"/>
            <p:nvPr/>
          </p:nvSpPr>
          <p:spPr>
            <a:xfrm>
              <a:off x="4547767" y="3516603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CSS</a:t>
              </a:r>
              <a:endParaRPr/>
            </a:p>
          </p:txBody>
        </p:sp>
        <p:sp>
          <p:nvSpPr>
            <p:cNvPr id="356" name="Google Shape;356;p13"/>
            <p:cNvSpPr txBox="1"/>
            <p:nvPr/>
          </p:nvSpPr>
          <p:spPr>
            <a:xfrm>
              <a:off x="6545457" y="3516603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Firebase</a:t>
              </a:r>
              <a:endParaRPr/>
            </a:p>
          </p:txBody>
        </p:sp>
      </p:grpSp>
      <p:sp>
        <p:nvSpPr>
          <p:cNvPr id="357" name="Google Shape;357;p13">
            <a:hlinkClick action="ppaction://hlinksldjump" r:id="rId7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" name="Google Shape;359;p13">
            <a:hlinkClick action="ppaction://hlinksldjump" r:id="rId8"/>
          </p:cNvPr>
          <p:cNvSpPr/>
          <p:nvPr/>
        </p:nvSpPr>
        <p:spPr>
          <a:xfrm>
            <a:off x="3749429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0" name="Google Shape;360;p13">
            <a:hlinkClick action="ppaction://hlinksldjump" r:id="rId9"/>
          </p:cNvPr>
          <p:cNvSpPr/>
          <p:nvPr/>
        </p:nvSpPr>
        <p:spPr>
          <a:xfrm>
            <a:off x="2577904" y="82369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1" name="Google Shape;361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/>
          <p:nvPr/>
        </p:nvSpPr>
        <p:spPr>
          <a:xfrm>
            <a:off x="8777146" y="480494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7" name="Google Shape;367;p14"/>
          <p:cNvSpPr txBox="1"/>
          <p:nvPr>
            <p:ph type="title"/>
          </p:nvPr>
        </p:nvSpPr>
        <p:spPr>
          <a:xfrm>
            <a:off x="218225" y="777044"/>
            <a:ext cx="8713504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lang="zh-TW" sz="3200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虛擬實境技術</a:t>
            </a:r>
            <a:endParaRPr sz="3200">
              <a:solidFill>
                <a:srgbClr val="663300"/>
              </a:solidFill>
            </a:endParaRPr>
          </a:p>
        </p:txBody>
      </p:sp>
      <p:grpSp>
        <p:nvGrpSpPr>
          <p:cNvPr id="368" name="Google Shape;368;p14"/>
          <p:cNvGrpSpPr/>
          <p:nvPr/>
        </p:nvGrpSpPr>
        <p:grpSpPr>
          <a:xfrm>
            <a:off x="1119046" y="1413444"/>
            <a:ext cx="6905909" cy="3530298"/>
            <a:chOff x="1181358" y="1386983"/>
            <a:chExt cx="6905909" cy="3530296"/>
          </a:xfrm>
        </p:grpSpPr>
        <p:sp>
          <p:nvSpPr>
            <p:cNvPr id="369" name="Google Shape;369;p14"/>
            <p:cNvSpPr/>
            <p:nvPr/>
          </p:nvSpPr>
          <p:spPr>
            <a:xfrm rot="5400000">
              <a:off x="5189963" y="3265760"/>
              <a:ext cx="1197864" cy="1243584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-566874">
              <a:off x="1633694" y="1514536"/>
              <a:ext cx="1194129" cy="1246796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5400000">
              <a:off x="2789188" y="3265760"/>
              <a:ext cx="1197864" cy="1243584"/>
            </a:xfrm>
            <a:custGeom>
              <a:rect b="b" l="l" r="r" t="t"/>
              <a:pathLst>
                <a:path extrusionOk="0" h="27544" w="25591">
                  <a:moveTo>
                    <a:pt x="14046" y="70"/>
                  </a:moveTo>
                  <a:cubicBezTo>
                    <a:pt x="11186" y="-321"/>
                    <a:pt x="8318" y="1001"/>
                    <a:pt x="6315" y="1873"/>
                  </a:cubicBezTo>
                  <a:cubicBezTo>
                    <a:pt x="4312" y="2745"/>
                    <a:pt x="3013" y="4080"/>
                    <a:pt x="2029" y="5302"/>
                  </a:cubicBezTo>
                  <a:cubicBezTo>
                    <a:pt x="1045" y="6524"/>
                    <a:pt x="728" y="7683"/>
                    <a:pt x="410" y="9207"/>
                  </a:cubicBezTo>
                  <a:cubicBezTo>
                    <a:pt x="93" y="10731"/>
                    <a:pt x="-162" y="12541"/>
                    <a:pt x="124" y="14446"/>
                  </a:cubicBezTo>
                  <a:cubicBezTo>
                    <a:pt x="410" y="16351"/>
                    <a:pt x="330" y="18462"/>
                    <a:pt x="2124" y="20637"/>
                  </a:cubicBezTo>
                  <a:cubicBezTo>
                    <a:pt x="3918" y="22812"/>
                    <a:pt x="7486" y="27058"/>
                    <a:pt x="10887" y="27495"/>
                  </a:cubicBezTo>
                  <a:cubicBezTo>
                    <a:pt x="14288" y="27932"/>
                    <a:pt x="20087" y="25355"/>
                    <a:pt x="22532" y="23259"/>
                  </a:cubicBezTo>
                  <a:cubicBezTo>
                    <a:pt x="24977" y="21164"/>
                    <a:pt x="25399" y="18096"/>
                    <a:pt x="25556" y="14922"/>
                  </a:cubicBezTo>
                  <a:cubicBezTo>
                    <a:pt x="25713" y="11748"/>
                    <a:pt x="25392" y="6692"/>
                    <a:pt x="23474" y="4217"/>
                  </a:cubicBezTo>
                  <a:cubicBezTo>
                    <a:pt x="21556" y="1742"/>
                    <a:pt x="16906" y="461"/>
                    <a:pt x="14046" y="70"/>
                  </a:cubicBezTo>
                  <a:close/>
                </a:path>
              </a:pathLst>
            </a:custGeom>
            <a:solidFill>
              <a:srgbClr val="F9F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Firebase Logo" id="372" name="Google Shape;37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1696" y="3445144"/>
              <a:ext cx="632847" cy="868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14"/>
            <p:cNvPicPr preferRelativeResize="0"/>
            <p:nvPr/>
          </p:nvPicPr>
          <p:blipFill rotWithShape="1">
            <a:blip r:embed="rId4">
              <a:alphaModFix/>
            </a:blip>
            <a:srcRect b="0" l="0" r="63870" t="0"/>
            <a:stretch/>
          </p:blipFill>
          <p:spPr>
            <a:xfrm>
              <a:off x="1750993" y="1708158"/>
              <a:ext cx="859536" cy="865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Google Shape;374;p14"/>
            <p:cNvGrpSpPr/>
            <p:nvPr/>
          </p:nvGrpSpPr>
          <p:grpSpPr>
            <a:xfrm>
              <a:off x="6318847" y="1397498"/>
              <a:ext cx="1438039" cy="1401248"/>
              <a:chOff x="4786242" y="1975123"/>
              <a:chExt cx="1438039" cy="1401248"/>
            </a:xfrm>
          </p:grpSpPr>
          <p:sp>
            <p:nvSpPr>
              <p:cNvPr id="375" name="Google Shape;375;p14"/>
              <p:cNvSpPr/>
              <p:nvPr/>
            </p:nvSpPr>
            <p:spPr>
              <a:xfrm rot="-6019132">
                <a:off x="4906330" y="2053955"/>
                <a:ext cx="1197864" cy="1243584"/>
              </a:xfrm>
              <a:custGeom>
                <a:rect b="b" l="l" r="r" t="t"/>
                <a:pathLst>
                  <a:path extrusionOk="0" h="27544" w="25591">
                    <a:moveTo>
                      <a:pt x="14046" y="70"/>
                    </a:moveTo>
                    <a:cubicBezTo>
                      <a:pt x="11186" y="-321"/>
                      <a:pt x="8318" y="1001"/>
                      <a:pt x="6315" y="1873"/>
                    </a:cubicBezTo>
                    <a:cubicBezTo>
                      <a:pt x="4312" y="2745"/>
                      <a:pt x="3013" y="4080"/>
                      <a:pt x="2029" y="5302"/>
                    </a:cubicBezTo>
                    <a:cubicBezTo>
                      <a:pt x="1045" y="6524"/>
                      <a:pt x="728" y="7683"/>
                      <a:pt x="410" y="9207"/>
                    </a:cubicBezTo>
                    <a:cubicBezTo>
                      <a:pt x="93" y="10731"/>
                      <a:pt x="-162" y="12541"/>
                      <a:pt x="124" y="14446"/>
                    </a:cubicBezTo>
                    <a:cubicBezTo>
                      <a:pt x="410" y="16351"/>
                      <a:pt x="330" y="18462"/>
                      <a:pt x="2124" y="20637"/>
                    </a:cubicBezTo>
                    <a:cubicBezTo>
                      <a:pt x="3918" y="22812"/>
                      <a:pt x="7486" y="27058"/>
                      <a:pt x="10887" y="27495"/>
                    </a:cubicBezTo>
                    <a:cubicBezTo>
                      <a:pt x="14288" y="27932"/>
                      <a:pt x="20087" y="25355"/>
                      <a:pt x="22532" y="23259"/>
                    </a:cubicBezTo>
                    <a:cubicBezTo>
                      <a:pt x="24977" y="21164"/>
                      <a:pt x="25399" y="18096"/>
                      <a:pt x="25556" y="14922"/>
                    </a:cubicBezTo>
                    <a:cubicBezTo>
                      <a:pt x="25713" y="11748"/>
                      <a:pt x="25392" y="6692"/>
                      <a:pt x="23474" y="4217"/>
                    </a:cubicBezTo>
                    <a:cubicBezTo>
                      <a:pt x="21556" y="1742"/>
                      <a:pt x="16906" y="461"/>
                      <a:pt x="14046" y="70"/>
                    </a:cubicBezTo>
                    <a:close/>
                  </a:path>
                </a:pathLst>
              </a:custGeom>
              <a:solidFill>
                <a:srgbClr val="F9F6E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76" name="Google Shape;376;p14"/>
              <p:cNvPicPr preferRelativeResize="0"/>
              <p:nvPr/>
            </p:nvPicPr>
            <p:blipFill rotWithShape="1">
              <a:blip r:embed="rId5">
                <a:alphaModFix/>
              </a:blip>
              <a:srcRect b="-4771" l="-869" r="-557" t="-1"/>
              <a:stretch/>
            </p:blipFill>
            <p:spPr>
              <a:xfrm>
                <a:off x="4907088" y="2525258"/>
                <a:ext cx="1164846" cy="32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" name="Google Shape;377;p14"/>
            <p:cNvGrpSpPr/>
            <p:nvPr/>
          </p:nvGrpSpPr>
          <p:grpSpPr>
            <a:xfrm>
              <a:off x="3864287" y="1386983"/>
              <a:ext cx="1438039" cy="1401248"/>
              <a:chOff x="2752217" y="1979829"/>
              <a:chExt cx="1438039" cy="1401248"/>
            </a:xfrm>
          </p:grpSpPr>
          <p:sp>
            <p:nvSpPr>
              <p:cNvPr id="378" name="Google Shape;378;p14"/>
              <p:cNvSpPr/>
              <p:nvPr/>
            </p:nvSpPr>
            <p:spPr>
              <a:xfrm rot="-6019132">
                <a:off x="2872305" y="2058661"/>
                <a:ext cx="1197864" cy="1243584"/>
              </a:xfrm>
              <a:custGeom>
                <a:rect b="b" l="l" r="r" t="t"/>
                <a:pathLst>
                  <a:path extrusionOk="0" h="27544" w="25591">
                    <a:moveTo>
                      <a:pt x="14046" y="70"/>
                    </a:moveTo>
                    <a:cubicBezTo>
                      <a:pt x="11186" y="-321"/>
                      <a:pt x="8318" y="1001"/>
                      <a:pt x="6315" y="1873"/>
                    </a:cubicBezTo>
                    <a:cubicBezTo>
                      <a:pt x="4312" y="2745"/>
                      <a:pt x="3013" y="4080"/>
                      <a:pt x="2029" y="5302"/>
                    </a:cubicBezTo>
                    <a:cubicBezTo>
                      <a:pt x="1045" y="6524"/>
                      <a:pt x="728" y="7683"/>
                      <a:pt x="410" y="9207"/>
                    </a:cubicBezTo>
                    <a:cubicBezTo>
                      <a:pt x="93" y="10731"/>
                      <a:pt x="-162" y="12541"/>
                      <a:pt x="124" y="14446"/>
                    </a:cubicBezTo>
                    <a:cubicBezTo>
                      <a:pt x="410" y="16351"/>
                      <a:pt x="330" y="18462"/>
                      <a:pt x="2124" y="20637"/>
                    </a:cubicBezTo>
                    <a:cubicBezTo>
                      <a:pt x="3918" y="22812"/>
                      <a:pt x="7486" y="27058"/>
                      <a:pt x="10887" y="27495"/>
                    </a:cubicBezTo>
                    <a:cubicBezTo>
                      <a:pt x="14288" y="27932"/>
                      <a:pt x="20087" y="25355"/>
                      <a:pt x="22532" y="23259"/>
                    </a:cubicBezTo>
                    <a:cubicBezTo>
                      <a:pt x="24977" y="21164"/>
                      <a:pt x="25399" y="18096"/>
                      <a:pt x="25556" y="14922"/>
                    </a:cubicBezTo>
                    <a:cubicBezTo>
                      <a:pt x="25713" y="11748"/>
                      <a:pt x="25392" y="6692"/>
                      <a:pt x="23474" y="4217"/>
                    </a:cubicBezTo>
                    <a:cubicBezTo>
                      <a:pt x="21556" y="1742"/>
                      <a:pt x="16906" y="461"/>
                      <a:pt x="14046" y="70"/>
                    </a:cubicBezTo>
                    <a:close/>
                  </a:path>
                </a:pathLst>
              </a:custGeom>
              <a:solidFill>
                <a:srgbClr val="F9F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9" name="Google Shape;379;p14"/>
              <p:cNvPicPr preferRelativeResize="0"/>
              <p:nvPr/>
            </p:nvPicPr>
            <p:blipFill rotWithShape="1">
              <a:blip r:embed="rId6">
                <a:alphaModFix/>
              </a:blip>
              <a:srcRect b="17123" l="17740" r="18749" t="17905"/>
              <a:stretch/>
            </p:blipFill>
            <p:spPr>
              <a:xfrm>
                <a:off x="3046666" y="2246113"/>
                <a:ext cx="849142" cy="8686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SketchUp logo and symbol, meaning, history, PNG" id="380" name="Google Shape;380;p14"/>
            <p:cNvPicPr preferRelativeResize="0"/>
            <p:nvPr/>
          </p:nvPicPr>
          <p:blipFill rotWithShape="1">
            <a:blip r:embed="rId7">
              <a:alphaModFix/>
            </a:blip>
            <a:srcRect b="30629" l="1765" r="76218" t="29723"/>
            <a:stretch/>
          </p:blipFill>
          <p:spPr>
            <a:xfrm>
              <a:off x="5360083" y="3453212"/>
              <a:ext cx="857623" cy="86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14"/>
            <p:cNvSpPr txBox="1"/>
            <p:nvPr/>
          </p:nvSpPr>
          <p:spPr>
            <a:xfrm>
              <a:off x="1181358" y="2822744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Unity</a:t>
              </a:r>
              <a:endParaRPr b="1" i="0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2" name="Google Shape;382;p14"/>
            <p:cNvSpPr txBox="1"/>
            <p:nvPr/>
          </p:nvSpPr>
          <p:spPr>
            <a:xfrm>
              <a:off x="3533907" y="2823988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C#</a:t>
              </a:r>
              <a:endParaRPr b="1" i="0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3" name="Google Shape;383;p14"/>
            <p:cNvSpPr txBox="1"/>
            <p:nvPr/>
          </p:nvSpPr>
          <p:spPr>
            <a:xfrm>
              <a:off x="5988467" y="2822744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Photon</a:t>
              </a:r>
              <a:endParaRPr b="1" i="0" sz="1800" u="none" cap="none" strike="noStrike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4" name="Google Shape;384;p14"/>
            <p:cNvSpPr txBox="1"/>
            <p:nvPr/>
          </p:nvSpPr>
          <p:spPr>
            <a:xfrm>
              <a:off x="2338719" y="4547946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Firebase</a:t>
              </a:r>
              <a:endParaRPr/>
            </a:p>
          </p:txBody>
        </p:sp>
        <p:sp>
          <p:nvSpPr>
            <p:cNvPr id="385" name="Google Shape;385;p14"/>
            <p:cNvSpPr txBox="1"/>
            <p:nvPr/>
          </p:nvSpPr>
          <p:spPr>
            <a:xfrm>
              <a:off x="4740388" y="4547947"/>
              <a:ext cx="209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800" u="none" cap="none" strike="noStrike">
                  <a:solidFill>
                    <a:srgbClr val="6633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SketchUp</a:t>
              </a:r>
              <a:endParaRPr/>
            </a:p>
          </p:txBody>
        </p:sp>
      </p:grpSp>
      <p:sp>
        <p:nvSpPr>
          <p:cNvPr id="386" name="Google Shape;386;p14">
            <a:hlinkClick action="ppaction://hlinksldjump" r:id="rId8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14">
            <a:hlinkClick action="ppaction://hlinksldjump" r:id="rId9"/>
          </p:cNvPr>
          <p:cNvSpPr/>
          <p:nvPr/>
        </p:nvSpPr>
        <p:spPr>
          <a:xfrm>
            <a:off x="3749429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9" name="Google Shape;389;p14">
            <a:hlinkClick action="ppaction://hlinksldjump" r:id="rId10"/>
          </p:cNvPr>
          <p:cNvSpPr/>
          <p:nvPr/>
        </p:nvSpPr>
        <p:spPr>
          <a:xfrm>
            <a:off x="2577904" y="82369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>
            <a:off x="329975" y="1638254"/>
            <a:ext cx="2538900" cy="2845257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5"/>
          <p:cNvSpPr txBox="1"/>
          <p:nvPr>
            <p:ph type="title"/>
          </p:nvPr>
        </p:nvSpPr>
        <p:spPr>
          <a:xfrm>
            <a:off x="833525" y="738621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7" name="Google Shape;397;p15"/>
          <p:cNvSpPr txBox="1"/>
          <p:nvPr>
            <p:ph idx="2" type="subTitle"/>
          </p:nvPr>
        </p:nvSpPr>
        <p:spPr>
          <a:xfrm>
            <a:off x="6524667" y="2524785"/>
            <a:ext cx="2082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zh-TW"/>
              <a:t>VISION</a:t>
            </a:r>
            <a:endParaRPr/>
          </a:p>
        </p:txBody>
      </p:sp>
      <p:sp>
        <p:nvSpPr>
          <p:cNvPr id="398" name="Google Shape;398;p15"/>
          <p:cNvSpPr txBox="1"/>
          <p:nvPr>
            <p:ph idx="4" type="subTitle"/>
          </p:nvPr>
        </p:nvSpPr>
        <p:spPr>
          <a:xfrm>
            <a:off x="6524667" y="2914409"/>
            <a:ext cx="2082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Venus has a beautiful name and is the second planet from the Sun. It’s hot and has a poisonous atmosphere</a:t>
            </a:r>
            <a:endParaRPr/>
          </a:p>
        </p:txBody>
      </p:sp>
      <p:grpSp>
        <p:nvGrpSpPr>
          <p:cNvPr id="399" name="Google Shape;399;p15"/>
          <p:cNvGrpSpPr/>
          <p:nvPr/>
        </p:nvGrpSpPr>
        <p:grpSpPr>
          <a:xfrm>
            <a:off x="7380027" y="2000862"/>
            <a:ext cx="371883" cy="365691"/>
            <a:chOff x="860940" y="2746477"/>
            <a:chExt cx="371883" cy="365691"/>
          </a:xfrm>
        </p:grpSpPr>
        <p:sp>
          <p:nvSpPr>
            <p:cNvPr id="400" name="Google Shape;400;p15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15"/>
          <p:cNvSpPr txBox="1"/>
          <p:nvPr/>
        </p:nvSpPr>
        <p:spPr>
          <a:xfrm>
            <a:off x="3428847" y="2921903"/>
            <a:ext cx="2082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406" name="Google Shape;406;p15"/>
          <p:cNvSpPr txBox="1"/>
          <p:nvPr/>
        </p:nvSpPr>
        <p:spPr>
          <a:xfrm>
            <a:off x="3428847" y="2532279"/>
            <a:ext cx="2082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rPr b="0" i="0" lang="zh-TW" sz="20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MISSION</a:t>
            </a: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>
            <a:off x="4224916" y="2006880"/>
            <a:ext cx="344065" cy="368644"/>
            <a:chOff x="4149138" y="4121151"/>
            <a:chExt cx="344065" cy="368644"/>
          </a:xfrm>
        </p:grpSpPr>
        <p:sp>
          <p:nvSpPr>
            <p:cNvPr id="408" name="Google Shape;408;p15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15"/>
          <p:cNvSpPr/>
          <p:nvPr/>
        </p:nvSpPr>
        <p:spPr>
          <a:xfrm>
            <a:off x="3332597" y="1635845"/>
            <a:ext cx="2538900" cy="2845256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6272695" y="1635844"/>
            <a:ext cx="2538900" cy="2845255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5"/>
          <p:cNvSpPr txBox="1"/>
          <p:nvPr>
            <p:ph idx="1" type="subTitle"/>
          </p:nvPr>
        </p:nvSpPr>
        <p:spPr>
          <a:xfrm>
            <a:off x="6272697" y="3285151"/>
            <a:ext cx="2538900" cy="61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多人連線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語音互動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3" name="Google Shape;4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883" y="2007671"/>
            <a:ext cx="893283" cy="89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310" y="1989313"/>
            <a:ext cx="971316" cy="97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5935" y="2044859"/>
            <a:ext cx="846980" cy="84698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5"/>
          <p:cNvSpPr txBox="1"/>
          <p:nvPr/>
        </p:nvSpPr>
        <p:spPr>
          <a:xfrm>
            <a:off x="3332595" y="3039848"/>
            <a:ext cx="253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聚集同一類型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商店的商店街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7" name="Google Shape;427;p15"/>
          <p:cNvSpPr txBox="1"/>
          <p:nvPr/>
        </p:nvSpPr>
        <p:spPr>
          <a:xfrm>
            <a:off x="304779" y="3033955"/>
            <a:ext cx="253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3D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購物體驗</a:t>
            </a:r>
            <a:endParaRPr/>
          </a:p>
        </p:txBody>
      </p:sp>
      <p:sp>
        <p:nvSpPr>
          <p:cNvPr id="428" name="Google Shape;428;p15">
            <a:hlinkClick action="ppaction://hlinksldjump" r:id="rId6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0" name="Google Shape;430;p15">
            <a:hlinkClick action="ppaction://hlinksldjump" r:id="rId7"/>
          </p:cNvPr>
          <p:cNvSpPr/>
          <p:nvPr/>
        </p:nvSpPr>
        <p:spPr>
          <a:xfrm>
            <a:off x="3749429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" name="Google Shape;431;p15">
            <a:hlinkClick action="ppaction://hlinksldjump" r:id="rId8"/>
          </p:cNvPr>
          <p:cNvSpPr/>
          <p:nvPr/>
        </p:nvSpPr>
        <p:spPr>
          <a:xfrm>
            <a:off x="2577904" y="82369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2" name="Google Shape;43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5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14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6"/>
          <p:cNvSpPr/>
          <p:nvPr/>
        </p:nvSpPr>
        <p:spPr>
          <a:xfrm>
            <a:off x="1135021" y="1196164"/>
            <a:ext cx="2693847" cy="2828829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6"/>
          <p:cNvSpPr/>
          <p:nvPr/>
        </p:nvSpPr>
        <p:spPr>
          <a:xfrm>
            <a:off x="4605020" y="1709681"/>
            <a:ext cx="681784" cy="681784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6">
            <a:hlinkClick action="ppaction://hlinksldjump" r:id="rId3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2" name="Google Shape;442;p16">
            <a:hlinkClick action="ppaction://hlinksldjump" r:id="rId4"/>
          </p:cNvPr>
          <p:cNvSpPr/>
          <p:nvPr/>
        </p:nvSpPr>
        <p:spPr>
          <a:xfrm>
            <a:off x="3733101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3" name="Google Shape;443;p16">
            <a:hlinkClick action="ppaction://hlinksldjump" r:id="rId5"/>
          </p:cNvPr>
          <p:cNvSpPr/>
          <p:nvPr/>
        </p:nvSpPr>
        <p:spPr>
          <a:xfrm>
            <a:off x="2426830" y="89701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4" name="Google Shape;444;p16"/>
          <p:cNvSpPr/>
          <p:nvPr/>
        </p:nvSpPr>
        <p:spPr>
          <a:xfrm>
            <a:off x="5315134" y="1196164"/>
            <a:ext cx="2693847" cy="2828829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6"/>
          <p:cNvSpPr txBox="1"/>
          <p:nvPr/>
        </p:nvSpPr>
        <p:spPr>
          <a:xfrm rot="5400000">
            <a:off x="3118759" y="2233196"/>
            <a:ext cx="2906485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/>
          </a:p>
        </p:txBody>
      </p:sp>
      <p:pic>
        <p:nvPicPr>
          <p:cNvPr descr="一張含有 圖形, 圓形, 美工圖案, 卡通 的圖片&#10;&#10;自動產生的描述" id="446" name="Google Shape;44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8858" y="1482729"/>
            <a:ext cx="1146172" cy="114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319" y="1482729"/>
            <a:ext cx="1146172" cy="114617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6"/>
          <p:cNvSpPr txBox="1"/>
          <p:nvPr/>
        </p:nvSpPr>
        <p:spPr>
          <a:xfrm>
            <a:off x="1135021" y="3020788"/>
            <a:ext cx="26938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探索和實現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元宇宙應用</a:t>
            </a:r>
            <a:endParaRPr/>
          </a:p>
        </p:txBody>
      </p:sp>
      <p:sp>
        <p:nvSpPr>
          <p:cNvPr id="449" name="Google Shape;449;p16"/>
          <p:cNvSpPr txBox="1"/>
          <p:nvPr/>
        </p:nvSpPr>
        <p:spPr>
          <a:xfrm>
            <a:off x="5315135" y="3020788"/>
            <a:ext cx="26938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促進零售與電商</a:t>
            </a:r>
            <a:endParaRPr b="1" i="0" sz="2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產業發展</a:t>
            </a:r>
            <a:endParaRPr/>
          </a:p>
        </p:txBody>
      </p:sp>
      <p:pic>
        <p:nvPicPr>
          <p:cNvPr id="450" name="Google Shape;45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6"/>
          <p:cNvSpPr txBox="1"/>
          <p:nvPr/>
        </p:nvSpPr>
        <p:spPr>
          <a:xfrm>
            <a:off x="8777146" y="480494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15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 txBox="1"/>
          <p:nvPr>
            <p:ph type="ctrTitle"/>
          </p:nvPr>
        </p:nvSpPr>
        <p:spPr>
          <a:xfrm>
            <a:off x="648007" y="2033901"/>
            <a:ext cx="4052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謝謝聆聽！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7" name="Google Shape;457;p17"/>
          <p:cNvSpPr/>
          <p:nvPr/>
        </p:nvSpPr>
        <p:spPr>
          <a:xfrm>
            <a:off x="5546900" y="566850"/>
            <a:ext cx="2875200" cy="4009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17"/>
          <p:cNvPicPr preferRelativeResize="0"/>
          <p:nvPr/>
        </p:nvPicPr>
        <p:blipFill rotWithShape="1">
          <a:blip r:embed="rId3">
            <a:alphaModFix/>
          </a:blip>
          <a:srcRect b="0" l="28927" r="28922" t="0"/>
          <a:stretch/>
        </p:blipFill>
        <p:spPr>
          <a:xfrm>
            <a:off x="5866264" y="851627"/>
            <a:ext cx="2236475" cy="353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17"/>
          <p:cNvGrpSpPr/>
          <p:nvPr/>
        </p:nvGrpSpPr>
        <p:grpSpPr>
          <a:xfrm>
            <a:off x="5839120" y="826101"/>
            <a:ext cx="2290762" cy="3586175"/>
            <a:chOff x="5156938" y="826100"/>
            <a:chExt cx="2290762" cy="3586175"/>
          </a:xfrm>
        </p:grpSpPr>
        <p:sp>
          <p:nvSpPr>
            <p:cNvPr id="460" name="Google Shape;460;p17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38650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38650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4" name="Google Shape;46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7"/>
          <p:cNvSpPr/>
          <p:nvPr/>
        </p:nvSpPr>
        <p:spPr>
          <a:xfrm>
            <a:off x="931687" y="67227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536273" y="3492709"/>
            <a:ext cx="4275571" cy="8583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8"/>
          <p:cNvSpPr txBox="1"/>
          <p:nvPr>
            <p:ph type="title"/>
          </p:nvPr>
        </p:nvSpPr>
        <p:spPr>
          <a:xfrm>
            <a:off x="218225" y="777044"/>
            <a:ext cx="8713504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lang="zh-TW" sz="3200">
                <a:solidFill>
                  <a:srgbClr val="6633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網路架構</a:t>
            </a:r>
            <a:endParaRPr sz="3200">
              <a:solidFill>
                <a:srgbClr val="663300"/>
              </a:solidFill>
            </a:endParaRPr>
          </a:p>
        </p:txBody>
      </p:sp>
      <p:pic>
        <p:nvPicPr>
          <p:cNvPr descr="一張含有 螢幕擷取畫面, 圖表 的圖片&#10;&#10;自動產生的描述" id="472" name="Google Shape;4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718" y="1538743"/>
            <a:ext cx="7281869" cy="326620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8">
            <a:hlinkClick action="ppaction://hlinksldjump" r:id="rId4"/>
          </p:cNvPr>
          <p:cNvSpPr/>
          <p:nvPr/>
        </p:nvSpPr>
        <p:spPr>
          <a:xfrm>
            <a:off x="996717" y="85181"/>
            <a:ext cx="1485227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18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18">
            <a:hlinkClick action="ppaction://hlinksldjump" r:id="rId5"/>
          </p:cNvPr>
          <p:cNvSpPr/>
          <p:nvPr/>
        </p:nvSpPr>
        <p:spPr>
          <a:xfrm>
            <a:off x="3749429" y="82369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6" name="Google Shape;476;p18">
            <a:hlinkClick action="ppaction://hlinksldjump" r:id="rId6"/>
          </p:cNvPr>
          <p:cNvSpPr/>
          <p:nvPr/>
        </p:nvSpPr>
        <p:spPr>
          <a:xfrm>
            <a:off x="2577904" y="82369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7" name="Google Shape;4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/>
          <p:nvPr>
            <p:ph idx="3" type="title"/>
          </p:nvPr>
        </p:nvSpPr>
        <p:spPr>
          <a:xfrm flipH="1">
            <a:off x="2838711" y="2050893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/>
          </a:p>
        </p:txBody>
      </p:sp>
      <p:sp>
        <p:nvSpPr>
          <p:cNvPr id="108" name="Google Shape;108;p2"/>
          <p:cNvSpPr txBox="1"/>
          <p:nvPr>
            <p:ph idx="9" type="title"/>
          </p:nvPr>
        </p:nvSpPr>
        <p:spPr>
          <a:xfrm flipH="1">
            <a:off x="1593273" y="3577121"/>
            <a:ext cx="2372835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技術整合和架構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" name="Google Shape;109;p2"/>
          <p:cNvSpPr txBox="1"/>
          <p:nvPr>
            <p:ph type="title"/>
          </p:nvPr>
        </p:nvSpPr>
        <p:spPr>
          <a:xfrm>
            <a:off x="629075" y="2050893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2"/>
          <p:cNvSpPr txBox="1"/>
          <p:nvPr>
            <p:ph idx="2" type="title"/>
          </p:nvPr>
        </p:nvSpPr>
        <p:spPr>
          <a:xfrm>
            <a:off x="649247" y="1509555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2400"/>
              <a:t>01</a:t>
            </a:r>
            <a:endParaRPr sz="2400"/>
          </a:p>
        </p:txBody>
      </p:sp>
      <p:sp>
        <p:nvSpPr>
          <p:cNvPr id="111" name="Google Shape;111;p2"/>
          <p:cNvSpPr txBox="1"/>
          <p:nvPr>
            <p:ph idx="4" type="title"/>
          </p:nvPr>
        </p:nvSpPr>
        <p:spPr>
          <a:xfrm flipH="1">
            <a:off x="2865607" y="1497938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2400"/>
              <a:t>02</a:t>
            </a:r>
            <a:endParaRPr sz="2400"/>
          </a:p>
        </p:txBody>
      </p:sp>
      <p:sp>
        <p:nvSpPr>
          <p:cNvPr id="112" name="Google Shape;112;p2"/>
          <p:cNvSpPr txBox="1"/>
          <p:nvPr>
            <p:ph idx="6" type="title"/>
          </p:nvPr>
        </p:nvSpPr>
        <p:spPr>
          <a:xfrm>
            <a:off x="4730539" y="2044760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2"/>
          <p:cNvSpPr txBox="1"/>
          <p:nvPr>
            <p:ph idx="7" type="title"/>
          </p:nvPr>
        </p:nvSpPr>
        <p:spPr>
          <a:xfrm>
            <a:off x="4982221" y="1466225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2400"/>
              <a:t>03</a:t>
            </a:r>
            <a:endParaRPr sz="2400"/>
          </a:p>
        </p:txBody>
      </p:sp>
      <p:sp>
        <p:nvSpPr>
          <p:cNvPr id="114" name="Google Shape;114;p2"/>
          <p:cNvSpPr txBox="1"/>
          <p:nvPr>
            <p:ph idx="13" type="title"/>
          </p:nvPr>
        </p:nvSpPr>
        <p:spPr>
          <a:xfrm flipH="1">
            <a:off x="1606722" y="3016422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sz="2400"/>
              <a:t>04</a:t>
            </a:r>
            <a:endParaRPr sz="2400"/>
          </a:p>
        </p:txBody>
      </p:sp>
      <p:sp>
        <p:nvSpPr>
          <p:cNvPr id="115" name="Google Shape;115;p2"/>
          <p:cNvSpPr txBox="1"/>
          <p:nvPr>
            <p:ph idx="15" type="title"/>
          </p:nvPr>
        </p:nvSpPr>
        <p:spPr>
          <a:xfrm>
            <a:off x="590078" y="719516"/>
            <a:ext cx="733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目錄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2">
            <a:hlinkClick action="ppaction://hlinksldjump" r:id="rId3"/>
          </p:cNvPr>
          <p:cNvSpPr/>
          <p:nvPr/>
        </p:nvSpPr>
        <p:spPr>
          <a:xfrm>
            <a:off x="279695" y="183933"/>
            <a:ext cx="220863" cy="203635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4219200" y="3557457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Black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系統特色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4232649" y="2996758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05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6339787" y="3527961"/>
            <a:ext cx="2140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Black"/>
              <a:buNone/>
            </a:pPr>
            <a:r>
              <a:rPr b="1" i="0" lang="zh-TW" sz="2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專題貢獻</a:t>
            </a:r>
            <a:endParaRPr b="1" i="0" sz="2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346511" y="2967262"/>
            <a:ext cx="64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06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931687" y="8971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/>
          <p:nvPr/>
        </p:nvSpPr>
        <p:spPr>
          <a:xfrm flipH="1" rot="-1352675">
            <a:off x="7340001" y="366482"/>
            <a:ext cx="1117316" cy="1084179"/>
          </a:xfrm>
          <a:custGeom>
            <a:rect b="b" l="l" r="r" t="t"/>
            <a:pathLst>
              <a:path extrusionOk="0" h="125075" w="133006">
                <a:moveTo>
                  <a:pt x="68880" y="0"/>
                </a:moveTo>
                <a:cubicBezTo>
                  <a:pt x="68130" y="0"/>
                  <a:pt x="67375" y="11"/>
                  <a:pt x="66614" y="33"/>
                </a:cubicBezTo>
                <a:cubicBezTo>
                  <a:pt x="21694" y="1323"/>
                  <a:pt x="1" y="24710"/>
                  <a:pt x="1" y="61001"/>
                </a:cubicBezTo>
                <a:cubicBezTo>
                  <a:pt x="1" y="97292"/>
                  <a:pt x="29275" y="125074"/>
                  <a:pt x="67018" y="125074"/>
                </a:cubicBezTo>
                <a:cubicBezTo>
                  <a:pt x="104760" y="125074"/>
                  <a:pt x="128813" y="106646"/>
                  <a:pt x="130829" y="69489"/>
                </a:cubicBezTo>
                <a:cubicBezTo>
                  <a:pt x="133005" y="29329"/>
                  <a:pt x="108120" y="0"/>
                  <a:pt x="688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02661">
            <a:off x="7541650" y="683413"/>
            <a:ext cx="784415" cy="784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8777146" y="480494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/>
          <p:nvPr/>
        </p:nvSpPr>
        <p:spPr>
          <a:xfrm>
            <a:off x="403906" y="1914157"/>
            <a:ext cx="2693847" cy="2828829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510219" y="1996277"/>
            <a:ext cx="681784" cy="681784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>
            <p:ph idx="8" type="title"/>
          </p:nvPr>
        </p:nvSpPr>
        <p:spPr>
          <a:xfrm>
            <a:off x="2349194" y="1011871"/>
            <a:ext cx="4445612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實體商家所面臨的問題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p3"/>
          <p:cNvSpPr txBox="1"/>
          <p:nvPr>
            <p:ph type="title"/>
          </p:nvPr>
        </p:nvSpPr>
        <p:spPr>
          <a:xfrm>
            <a:off x="1300015" y="2130920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開店成本太高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3225078" y="1914157"/>
            <a:ext cx="2693847" cy="2828829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3331391" y="1996277"/>
            <a:ext cx="681784" cy="681784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121187" y="2130920"/>
            <a:ext cx="1917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Black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開店流程繁雜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6025238" y="1914157"/>
            <a:ext cx="2693847" cy="2828829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6131551" y="1996277"/>
            <a:ext cx="681784" cy="681784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6921347" y="2130920"/>
            <a:ext cx="1712435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Black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店家地域限制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3550002" y="2889435"/>
            <a:ext cx="2043997" cy="1535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工商登記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申請營業執照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組織機構代碼證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公章審批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6374122" y="2737879"/>
            <a:ext cx="2306103" cy="1535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人流量被腹地侷限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44" lvl="0" marL="2857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受當地法規影響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alary "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636" y="2138382"/>
            <a:ext cx="412125" cy="41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oices " id="143" name="Google Shape;14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9372" y="2130919"/>
            <a:ext cx="460744" cy="460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 " id="144" name="Google Shape;14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9909" y="2098353"/>
            <a:ext cx="445067" cy="44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>
            <a:hlinkClick action="ppaction://hlinksldjump" r:id="rId6"/>
          </p:cNvPr>
          <p:cNvSpPr/>
          <p:nvPr/>
        </p:nvSpPr>
        <p:spPr>
          <a:xfrm>
            <a:off x="996719" y="85181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" name="Google Shape;147;p3">
            <a:hlinkClick action="ppaction://hlinksldjump" r:id="rId7"/>
          </p:cNvPr>
          <p:cNvSpPr/>
          <p:nvPr/>
        </p:nvSpPr>
        <p:spPr>
          <a:xfrm>
            <a:off x="2406407" y="100873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/>
          <p:nvPr/>
        </p:nvSpPr>
        <p:spPr>
          <a:xfrm>
            <a:off x="403905" y="3845634"/>
            <a:ext cx="2693847" cy="675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租金指數達歷史新高</a:t>
            </a:r>
            <a:r>
              <a:rPr b="0" i="0" lang="zh-TW" sz="20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103.38</a:t>
            </a:r>
            <a:r>
              <a:rPr b="0" i="0" lang="zh-TW" sz="12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元</a:t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8782374" y="4798474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728830" y="2763181"/>
            <a:ext cx="2043997" cy="1024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裝潢費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水電費</a:t>
            </a:r>
            <a:endParaRPr b="0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人事成本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403905" y="4424745"/>
            <a:ext cx="2693847" cy="305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051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內政部不動產資訊平台 2023 / 04 )</a:t>
            </a:r>
            <a:endParaRPr/>
          </a:p>
        </p:txBody>
      </p:sp>
      <p:sp>
        <p:nvSpPr>
          <p:cNvPr id="153" name="Google Shape;153;p3">
            <a:hlinkClick action="ppaction://hlinksldjump" r:id="rId9"/>
          </p:cNvPr>
          <p:cNvSpPr/>
          <p:nvPr/>
        </p:nvSpPr>
        <p:spPr>
          <a:xfrm>
            <a:off x="3662808" y="91443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/>
          <p:nvPr/>
        </p:nvSpPr>
        <p:spPr>
          <a:xfrm>
            <a:off x="1526907" y="1838151"/>
            <a:ext cx="2693847" cy="2548691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" name="Google Shape;159;p4"/>
          <p:cNvSpPr txBox="1"/>
          <p:nvPr>
            <p:ph idx="8" type="title"/>
          </p:nvPr>
        </p:nvSpPr>
        <p:spPr>
          <a:xfrm>
            <a:off x="218226" y="851761"/>
            <a:ext cx="8737996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普通網購平台無法滿足消費者的…</a:t>
            </a:r>
            <a:endParaRPr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" name="Google Shape;160;p4"/>
          <p:cNvSpPr txBox="1"/>
          <p:nvPr>
            <p:ph type="title"/>
          </p:nvPr>
        </p:nvSpPr>
        <p:spPr>
          <a:xfrm>
            <a:off x="1526907" y="1995328"/>
            <a:ext cx="2693847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購物體驗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640290" y="1838151"/>
            <a:ext cx="2693847" cy="2548691"/>
          </a:xfrm>
          <a:prstGeom prst="roundRect">
            <a:avLst>
              <a:gd fmla="val 558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4640290" y="2001567"/>
            <a:ext cx="2693847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Black"/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社交需求</a:t>
            </a:r>
            <a:endParaRPr b="1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5065552" y="2504586"/>
            <a:ext cx="2006856" cy="1882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民眾除了購買商品外，往往也注重與朋友的   </a:t>
            </a:r>
            <a:endParaRPr b="1" i="0" sz="24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b="1" i="0" lang="zh-TW" sz="24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社交互動</a:t>
            </a:r>
            <a:br>
              <a:rPr b="0" i="0" lang="zh-TW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2377153" y="2566169"/>
            <a:ext cx="762203" cy="762203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商場風格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2127415" y="3384402"/>
            <a:ext cx="762203" cy="762203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購物氣氛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2976464" y="3205403"/>
            <a:ext cx="762203" cy="762203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服務品質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" name="Google Shape;167;p4">
            <a:hlinkClick action="ppaction://hlinksldjump" r:id="rId3"/>
          </p:cNvPr>
          <p:cNvSpPr/>
          <p:nvPr/>
        </p:nvSpPr>
        <p:spPr>
          <a:xfrm>
            <a:off x="996719" y="85181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4">
            <a:hlinkClick action="ppaction://hlinksldjump" r:id="rId4"/>
          </p:cNvPr>
          <p:cNvSpPr/>
          <p:nvPr/>
        </p:nvSpPr>
        <p:spPr>
          <a:xfrm>
            <a:off x="3662808" y="91443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4">
            <a:hlinkClick action="ppaction://hlinksldjump" r:id="rId5"/>
          </p:cNvPr>
          <p:cNvSpPr/>
          <p:nvPr/>
        </p:nvSpPr>
        <p:spPr>
          <a:xfrm>
            <a:off x="2406407" y="100873"/>
            <a:ext cx="1256400" cy="337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4695" y="3433301"/>
            <a:ext cx="1734482" cy="173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4587" y="3562840"/>
            <a:ext cx="1377391" cy="137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"/>
          <p:cNvSpPr txBox="1"/>
          <p:nvPr/>
        </p:nvSpPr>
        <p:spPr>
          <a:xfrm>
            <a:off x="8821978" y="480494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4828343" y="566850"/>
            <a:ext cx="4070100" cy="4009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 txBox="1"/>
          <p:nvPr>
            <p:ph idx="1" type="subTitle"/>
          </p:nvPr>
        </p:nvSpPr>
        <p:spPr>
          <a:xfrm>
            <a:off x="562026" y="1376076"/>
            <a:ext cx="4053596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有位實體商家想要拓展銷售管道，但是他對於線上開店一竅不通。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896073" y="2950001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5"/>
          <p:cNvGrpSpPr/>
          <p:nvPr/>
        </p:nvGrpSpPr>
        <p:grpSpPr>
          <a:xfrm>
            <a:off x="5360544" y="826101"/>
            <a:ext cx="3066412" cy="3586175"/>
            <a:chOff x="5156938" y="826100"/>
            <a:chExt cx="3066412" cy="3586175"/>
          </a:xfrm>
        </p:grpSpPr>
        <p:sp>
          <p:nvSpPr>
            <p:cNvPr id="183" name="Google Shape;183;p5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5"/>
          <p:cNvSpPr/>
          <p:nvPr/>
        </p:nvSpPr>
        <p:spPr>
          <a:xfrm>
            <a:off x="1550995" y="2950001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245559" y="4397850"/>
            <a:ext cx="13128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情境一</a:t>
            </a:r>
            <a:endParaRPr b="1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一張含有 布偶, 向量圖形 的圖片&#10;&#10;自動產生的描述" id="189" name="Google Shape;1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1075" y="2057683"/>
            <a:ext cx="1784636" cy="17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>
            <a:hlinkClick action="ppaction://hlinksldjump" r:id="rId4"/>
          </p:cNvPr>
          <p:cNvSpPr/>
          <p:nvPr/>
        </p:nvSpPr>
        <p:spPr>
          <a:xfrm>
            <a:off x="996719" y="85181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2" name="Google Shape;192;p5">
            <a:hlinkClick action="ppaction://hlinksldjump" r:id="rId5"/>
          </p:cNvPr>
          <p:cNvSpPr/>
          <p:nvPr/>
        </p:nvSpPr>
        <p:spPr>
          <a:xfrm>
            <a:off x="2406407" y="100873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" name="Google Shape;195;p5"/>
          <p:cNvSpPr/>
          <p:nvPr/>
        </p:nvSpPr>
        <p:spPr>
          <a:xfrm rot="1049187">
            <a:off x="7341599" y="1481065"/>
            <a:ext cx="1176280" cy="772989"/>
          </a:xfrm>
          <a:prstGeom prst="wedgeEllipseCallout">
            <a:avLst>
              <a:gd fmla="val -29463" name="adj1"/>
              <a:gd fmla="val 66674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 flipH="1" rot="-807125">
            <a:off x="5173039" y="1502297"/>
            <a:ext cx="1176280" cy="772632"/>
          </a:xfrm>
          <a:prstGeom prst="wedgeEllipseCallout">
            <a:avLst>
              <a:gd fmla="val -46796" name="adj1"/>
              <a:gd fmla="val 55900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 flipH="1">
            <a:off x="6246996" y="1002890"/>
            <a:ext cx="1147809" cy="796544"/>
          </a:xfrm>
          <a:prstGeom prst="wedgeEllipseCallout">
            <a:avLst>
              <a:gd fmla="val 2210" name="adj1"/>
              <a:gd fmla="val 64490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4735" y="109991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pset 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8515" y="1598204"/>
            <a:ext cx="535135" cy="5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8365" y="1598203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>
            <a:hlinkClick action="ppaction://hlinksldjump" r:id="rId10"/>
          </p:cNvPr>
          <p:cNvSpPr/>
          <p:nvPr/>
        </p:nvSpPr>
        <p:spPr>
          <a:xfrm>
            <a:off x="3662808" y="91443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/>
        </p:nvSpPr>
        <p:spPr>
          <a:xfrm>
            <a:off x="218226" y="782657"/>
            <a:ext cx="53571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</a:pPr>
            <a:r>
              <a:rPr b="1" i="0" lang="zh-TW" sz="3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1" i="0" sz="3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70428" y="1850255"/>
            <a:ext cx="3627085" cy="5727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方便的上架流程</a:t>
            </a:r>
            <a:endParaRPr/>
          </a:p>
        </p:txBody>
      </p:sp>
      <p:sp>
        <p:nvSpPr>
          <p:cNvPr id="208" name="Google Shape;208;p6"/>
          <p:cNvSpPr txBox="1"/>
          <p:nvPr/>
        </p:nvSpPr>
        <p:spPr>
          <a:xfrm>
            <a:off x="562026" y="1358714"/>
            <a:ext cx="2044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以VR為載體的電商平台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6705" r="6704" t="0"/>
          <a:stretch/>
        </p:blipFill>
        <p:spPr>
          <a:xfrm>
            <a:off x="570612" y="2423535"/>
            <a:ext cx="3627085" cy="204533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10" name="Google Shape;210;p6">
            <a:hlinkClick action="ppaction://hlinksldjump" r:id="rId4"/>
          </p:cNvPr>
          <p:cNvSpPr/>
          <p:nvPr/>
        </p:nvSpPr>
        <p:spPr>
          <a:xfrm>
            <a:off x="1108652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" name="Google Shape;212;p6">
            <a:hlinkClick action="ppaction://hlinksldjump" r:id="rId5"/>
          </p:cNvPr>
          <p:cNvSpPr/>
          <p:nvPr/>
        </p:nvSpPr>
        <p:spPr>
          <a:xfrm>
            <a:off x="3708877" y="68604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3" name="Google Shape;213;p6">
            <a:hlinkClick action="ppaction://hlinksldjump" r:id="rId6"/>
          </p:cNvPr>
          <p:cNvSpPr/>
          <p:nvPr/>
        </p:nvSpPr>
        <p:spPr>
          <a:xfrm>
            <a:off x="2452477" y="73586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4640825" y="1850255"/>
            <a:ext cx="3627083" cy="5727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輕鬆的商店管理</a:t>
            </a:r>
            <a:endParaRPr/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8">
            <a:alphaModFix/>
          </a:blip>
          <a:srcRect b="0" l="3320" r="3320" t="0"/>
          <a:stretch/>
        </p:blipFill>
        <p:spPr>
          <a:xfrm>
            <a:off x="4640641" y="2423535"/>
            <a:ext cx="3627083" cy="204533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4828343" y="566850"/>
            <a:ext cx="4070100" cy="4009800"/>
          </a:xfrm>
          <a:prstGeom prst="roundRect">
            <a:avLst>
              <a:gd fmla="val 5585" name="adj"/>
            </a:avLst>
          </a:prstGeom>
          <a:gradFill>
            <a:gsLst>
              <a:gs pos="0">
                <a:srgbClr val="FFFFFF"/>
              </a:gs>
              <a:gs pos="82000">
                <a:schemeClr val="dk1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 txBox="1"/>
          <p:nvPr>
            <p:ph idx="1" type="subTitle"/>
          </p:nvPr>
        </p:nvSpPr>
        <p:spPr>
          <a:xfrm>
            <a:off x="562026" y="1376076"/>
            <a:ext cx="4053596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有位消費者想和分隔兩地的朋友一起逛街購物，同時又有特定的需求。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896073" y="2950001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7"/>
          <p:cNvGrpSpPr/>
          <p:nvPr/>
        </p:nvGrpSpPr>
        <p:grpSpPr>
          <a:xfrm>
            <a:off x="5360544" y="826101"/>
            <a:ext cx="3066412" cy="3586175"/>
            <a:chOff x="5156938" y="826100"/>
            <a:chExt cx="3066412" cy="3586175"/>
          </a:xfrm>
        </p:grpSpPr>
        <p:sp>
          <p:nvSpPr>
            <p:cNvPr id="226" name="Google Shape;226;p7"/>
            <p:cNvSpPr/>
            <p:nvPr/>
          </p:nvSpPr>
          <p:spPr>
            <a:xfrm>
              <a:off x="5156938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156938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162150" y="826100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162150" y="4351075"/>
              <a:ext cx="61200" cy="6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7"/>
          <p:cNvSpPr/>
          <p:nvPr/>
        </p:nvSpPr>
        <p:spPr>
          <a:xfrm>
            <a:off x="1550995" y="2950001"/>
            <a:ext cx="442200" cy="44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015" y="2057455"/>
            <a:ext cx="1784636" cy="178463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/>
          <p:nvPr/>
        </p:nvSpPr>
        <p:spPr>
          <a:xfrm rot="1049187">
            <a:off x="7341599" y="1481065"/>
            <a:ext cx="1176280" cy="772989"/>
          </a:xfrm>
          <a:prstGeom prst="wedgeEllipseCallout">
            <a:avLst>
              <a:gd fmla="val -29463" name="adj1"/>
              <a:gd fmla="val 66674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812" y="1566270"/>
            <a:ext cx="601680" cy="6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>
            <a:off x="245559" y="4397850"/>
            <a:ext cx="1312800" cy="3576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情境二</a:t>
            </a:r>
            <a:endParaRPr b="1" i="0" sz="18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" name="Google Shape;235;p7"/>
          <p:cNvSpPr/>
          <p:nvPr/>
        </p:nvSpPr>
        <p:spPr>
          <a:xfrm flipH="1" rot="-807125">
            <a:off x="5173039" y="1502297"/>
            <a:ext cx="1176280" cy="772632"/>
          </a:xfrm>
          <a:prstGeom prst="wedgeEllipseCallout">
            <a:avLst>
              <a:gd fmla="val -46796" name="adj1"/>
              <a:gd fmla="val 55900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riends " id="236" name="Google Shape;2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1947" y="1598205"/>
            <a:ext cx="552328" cy="5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>
            <a:hlinkClick action="ppaction://hlinksldjump" r:id="rId6"/>
          </p:cNvPr>
          <p:cNvSpPr/>
          <p:nvPr/>
        </p:nvSpPr>
        <p:spPr>
          <a:xfrm>
            <a:off x="996719" y="85181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" name="Google Shape;239;p7">
            <a:hlinkClick action="ppaction://hlinksldjump" r:id="rId7"/>
          </p:cNvPr>
          <p:cNvSpPr/>
          <p:nvPr/>
        </p:nvSpPr>
        <p:spPr>
          <a:xfrm>
            <a:off x="2406407" y="100873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6025" y="43448"/>
            <a:ext cx="432000" cy="461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7"/>
          <p:cNvSpPr/>
          <p:nvPr/>
        </p:nvSpPr>
        <p:spPr>
          <a:xfrm flipH="1">
            <a:off x="6246996" y="1002890"/>
            <a:ext cx="1147809" cy="796544"/>
          </a:xfrm>
          <a:prstGeom prst="wedgeEllipseCallout">
            <a:avLst>
              <a:gd fmla="val 2210" name="adj1"/>
              <a:gd fmla="val 64490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44735" y="1099910"/>
            <a:ext cx="552328" cy="5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4" name="Google Shape;244;p7">
            <a:hlinkClick action="ppaction://hlinksldjump" r:id="rId10"/>
          </p:cNvPr>
          <p:cNvSpPr/>
          <p:nvPr/>
        </p:nvSpPr>
        <p:spPr>
          <a:xfrm>
            <a:off x="3662808" y="91443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"/>
          <p:cNvPicPr preferRelativeResize="0"/>
          <p:nvPr/>
        </p:nvPicPr>
        <p:blipFill rotWithShape="1">
          <a:blip r:embed="rId3">
            <a:alphaModFix/>
          </a:blip>
          <a:srcRect b="0" l="541" r="541" t="0"/>
          <a:stretch/>
        </p:blipFill>
        <p:spPr>
          <a:xfrm>
            <a:off x="562026" y="1727226"/>
            <a:ext cx="4605053" cy="259365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50" name="Google Shape;250;p8"/>
          <p:cNvSpPr txBox="1"/>
          <p:nvPr/>
        </p:nvSpPr>
        <p:spPr>
          <a:xfrm>
            <a:off x="218226" y="782657"/>
            <a:ext cx="53571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</a:pPr>
            <a:r>
              <a:rPr b="1" i="0" lang="zh-TW" sz="3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1" i="0" sz="3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5697149" y="2450750"/>
            <a:ext cx="2261191" cy="1146603"/>
          </a:xfrm>
          <a:prstGeom prst="flowChartAlternateProcess">
            <a:avLst/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VR建模商店街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562026" y="1285679"/>
            <a:ext cx="2044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以VR為載體的電商平台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8">
            <a:hlinkClick action="ppaction://hlinksldjump" r:id="rId4"/>
          </p:cNvPr>
          <p:cNvSpPr/>
          <p:nvPr/>
        </p:nvSpPr>
        <p:spPr>
          <a:xfrm>
            <a:off x="1108652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8">
            <a:hlinkClick action="ppaction://hlinksldjump" r:id="rId5"/>
          </p:cNvPr>
          <p:cNvSpPr/>
          <p:nvPr/>
        </p:nvSpPr>
        <p:spPr>
          <a:xfrm>
            <a:off x="3708877" y="68605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6" name="Google Shape;256;p8">
            <a:hlinkClick action="ppaction://hlinksldjump" r:id="rId6"/>
          </p:cNvPr>
          <p:cNvSpPr/>
          <p:nvPr/>
        </p:nvSpPr>
        <p:spPr>
          <a:xfrm>
            <a:off x="2452477" y="73586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7" name="Google Shape;25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9"/>
          <p:cNvPicPr preferRelativeResize="0"/>
          <p:nvPr/>
        </p:nvPicPr>
        <p:blipFill rotWithShape="1">
          <a:blip r:embed="rId3">
            <a:alphaModFix/>
          </a:blip>
          <a:srcRect b="0" l="278" r="278" t="0"/>
          <a:stretch/>
        </p:blipFill>
        <p:spPr>
          <a:xfrm>
            <a:off x="562026" y="1727226"/>
            <a:ext cx="4605053" cy="259365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64" name="Google Shape;264;p9"/>
          <p:cNvSpPr txBox="1"/>
          <p:nvPr/>
        </p:nvSpPr>
        <p:spPr>
          <a:xfrm>
            <a:off x="218226" y="782657"/>
            <a:ext cx="5357143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</a:pPr>
            <a:r>
              <a:rPr b="1" i="0" lang="zh-TW" sz="3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9¾大道——不存在的商店街</a:t>
            </a:r>
            <a:endParaRPr b="1" i="0" sz="3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5661149" y="1727226"/>
            <a:ext cx="2261191" cy="1146603"/>
          </a:xfrm>
          <a:prstGeom prst="flowChartAlternateProcess">
            <a:avLst/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多人連線系統</a:t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5661150" y="3174274"/>
            <a:ext cx="2261191" cy="1146603"/>
          </a:xfrm>
          <a:prstGeom prst="flowChartAlternateProcess">
            <a:avLst/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語音互動功能</a:t>
            </a:r>
            <a:endParaRPr b="1" i="0" sz="20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562026" y="1285679"/>
            <a:ext cx="20441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以VR為載體的電商平台</a:t>
            </a:r>
            <a:endParaRPr b="1" i="0" sz="1400" u="none" cap="none" strike="noStrik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" name="Google Shape;268;p9">
            <a:hlinkClick action="ppaction://hlinksldjump" r:id="rId4"/>
          </p:cNvPr>
          <p:cNvSpPr/>
          <p:nvPr/>
        </p:nvSpPr>
        <p:spPr>
          <a:xfrm>
            <a:off x="1108652" y="68605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研究動機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218225" y="144601"/>
            <a:ext cx="343800" cy="28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0" name="Google Shape;270;p9">
            <a:hlinkClick action="ppaction://hlinksldjump" r:id="rId5"/>
          </p:cNvPr>
          <p:cNvSpPr/>
          <p:nvPr/>
        </p:nvSpPr>
        <p:spPr>
          <a:xfrm>
            <a:off x="3708877" y="68605"/>
            <a:ext cx="1306435" cy="3372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目的和價值</a:t>
            </a:r>
            <a:endParaRPr b="1" i="0" sz="1400" u="none" cap="none" strike="noStrik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" name="Google Shape;271;p9">
            <a:hlinkClick action="ppaction://hlinksldjump" r:id="rId6"/>
          </p:cNvPr>
          <p:cNvSpPr/>
          <p:nvPr/>
        </p:nvSpPr>
        <p:spPr>
          <a:xfrm>
            <a:off x="2452477" y="73586"/>
            <a:ext cx="1256400" cy="3372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1885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4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產品概述</a:t>
            </a:r>
            <a:endParaRPr b="1" i="0" sz="14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2" name="Google Shape;27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522" y="21663"/>
            <a:ext cx="431007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8684938" y="4714408"/>
            <a:ext cx="1043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6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</a:t>
            </a:r>
            <a:endParaRPr b="1" i="0" sz="16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novative VR Agency Slidesgo">
  <a:themeElements>
    <a:clrScheme name="Simple Light">
      <a:dk1>
        <a:srgbClr val="FFFFFF"/>
      </a:dk1>
      <a:lt1>
        <a:srgbClr val="151515"/>
      </a:lt1>
      <a:dk2>
        <a:srgbClr val="B4B4B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Nelson Sam</dc:creator>
</cp:coreProperties>
</file>